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9" r:id="rId2"/>
  </p:sldIdLst>
  <p:sldSz cx="30240288" cy="21240750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AFE"/>
    <a:srgbClr val="FAA362"/>
    <a:srgbClr val="7FF2F5"/>
    <a:srgbClr val="DFF6FD"/>
    <a:srgbClr val="DFFDEF"/>
    <a:srgbClr val="C0FCE1"/>
    <a:srgbClr val="FECEE3"/>
    <a:srgbClr val="F1E8F8"/>
    <a:srgbClr val="DEC8EE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25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047" cy="341542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7" y="1"/>
            <a:ext cx="4307047" cy="341542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3EDFB802-C0F6-4AFC-9CA7-F8DBC5E5B864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5338" y="850900"/>
            <a:ext cx="32686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7" rIns="91414" bIns="45707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75968"/>
            <a:ext cx="7951470" cy="2680335"/>
          </a:xfrm>
          <a:prstGeom prst="rect">
            <a:avLst/>
          </a:prstGeom>
        </p:spPr>
        <p:txBody>
          <a:bodyPr vert="horz" lIns="91414" tIns="45707" rIns="91414" bIns="457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5663"/>
            <a:ext cx="4307047" cy="341541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7" y="6465663"/>
            <a:ext cx="4307047" cy="341541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8D23A0FC-D2B9-405A-8537-B66EDFD312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0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1pPr>
    <a:lvl2pPr marL="322028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2pPr>
    <a:lvl3pPr marL="644058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3pPr>
    <a:lvl4pPr marL="966086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4pPr>
    <a:lvl5pPr marL="1288116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5pPr>
    <a:lvl6pPr marL="1610144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6pPr>
    <a:lvl7pPr marL="1932172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7pPr>
    <a:lvl8pPr marL="2254202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8pPr>
    <a:lvl9pPr marL="2576230" algn="l" defTabSz="644058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5338" y="850900"/>
            <a:ext cx="3268662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A0FC-D2B9-405A-8537-B66EDFD3124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237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76208"/>
            <a:ext cx="25704245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156312"/>
            <a:ext cx="22680216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72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494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0873"/>
            <a:ext cx="6520562" cy="180005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0873"/>
            <a:ext cx="19183683" cy="180005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251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62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295443"/>
            <a:ext cx="26082248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214591"/>
            <a:ext cx="26082248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5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54366"/>
            <a:ext cx="12852122" cy="134770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54366"/>
            <a:ext cx="12852122" cy="134770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899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0878"/>
            <a:ext cx="26082248" cy="410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06935"/>
            <a:ext cx="1279305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758774"/>
            <a:ext cx="12793057" cy="1141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06935"/>
            <a:ext cx="1285606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758774"/>
            <a:ext cx="12856061" cy="1141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0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85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03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58279"/>
            <a:ext cx="15309146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035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58279"/>
            <a:ext cx="15309146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38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0878"/>
            <a:ext cx="26082248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54366"/>
            <a:ext cx="26082248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6A91D-0EAC-4268-9616-4E5B53E43B9F}" type="datetimeFigureOut">
              <a:rPr lang="en-AU" smtClean="0"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687033"/>
            <a:ext cx="10206097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505C-4139-4481-B4C0-2FE34D8BF2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7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7C3315-0649-8946-E376-5502899EA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2391"/>
            <a:ext cx="30240285" cy="292407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810706"/>
              </p:ext>
            </p:extLst>
          </p:nvPr>
        </p:nvGraphicFramePr>
        <p:xfrm>
          <a:off x="961889" y="5461277"/>
          <a:ext cx="8944111" cy="4545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44111">
                  <a:extLst>
                    <a:ext uri="{9D8B030D-6E8A-4147-A177-3AD203B41FA5}">
                      <a16:colId xmlns:a16="http://schemas.microsoft.com/office/drawing/2014/main" val="3486810646"/>
                    </a:ext>
                  </a:extLst>
                </a:gridCol>
              </a:tblGrid>
              <a:tr h="840286">
                <a:tc>
                  <a:txBody>
                    <a:bodyPr/>
                    <a:lstStyle/>
                    <a:p>
                      <a:pPr algn="ctr"/>
                      <a:r>
                        <a:rPr lang="en-AU" sz="3600" dirty="0">
                          <a:solidFill>
                            <a:schemeClr val="tx1"/>
                          </a:solidFill>
                        </a:rPr>
                        <a:t>Introduction</a:t>
                      </a:r>
                    </a:p>
                  </a:txBody>
                  <a:tcPr marL="45649" marR="45649" marT="22824" marB="22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0391"/>
                  </a:ext>
                </a:extLst>
              </a:tr>
              <a:tr h="3705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800" dirty="0"/>
                    </a:p>
                  </a:txBody>
                  <a:tcPr marL="45649" marR="45649" marT="22824" marB="228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716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4290762"/>
            <a:ext cx="30240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dirty="0"/>
              <a:t>Author </a:t>
            </a:r>
            <a:r>
              <a:rPr lang="en-AU" sz="3600" baseline="30000" dirty="0"/>
              <a:t>1</a:t>
            </a:r>
            <a:r>
              <a:rPr lang="en-AU" sz="3600" dirty="0"/>
              <a:t>, </a:t>
            </a:r>
            <a:r>
              <a:rPr lang="en-AU" sz="3600" b="1" dirty="0"/>
              <a:t>Author</a:t>
            </a:r>
            <a:r>
              <a:rPr lang="en-AU" sz="3600" baseline="30000" dirty="0"/>
              <a:t>3 </a:t>
            </a:r>
            <a:r>
              <a:rPr lang="en-AU" sz="3600" dirty="0"/>
              <a:t>and </a:t>
            </a:r>
            <a:r>
              <a:rPr lang="en-AU" sz="3600" b="1" dirty="0"/>
              <a:t>Author</a:t>
            </a:r>
            <a:r>
              <a:rPr lang="en-AU" sz="3600" baseline="30000" dirty="0"/>
              <a:t>3</a:t>
            </a:r>
          </a:p>
          <a:p>
            <a:pPr algn="ctr"/>
            <a:r>
              <a:rPr lang="en-AU" sz="3600" baseline="30000" dirty="0"/>
              <a:t>1</a:t>
            </a:r>
            <a:r>
              <a:rPr lang="en-AU" sz="3600" dirty="0"/>
              <a:t>Affiliation, </a:t>
            </a:r>
            <a:r>
              <a:rPr lang="en-AU" sz="3600" baseline="30000" dirty="0"/>
              <a:t>2</a:t>
            </a:r>
            <a:r>
              <a:rPr lang="en-AU" sz="3600" dirty="0"/>
              <a:t>Affiliation, </a:t>
            </a:r>
            <a:r>
              <a:rPr lang="en-AU" sz="3600" baseline="30000" dirty="0"/>
              <a:t>3</a:t>
            </a:r>
            <a:r>
              <a:rPr lang="en-AU" sz="3600" dirty="0"/>
              <a:t>Affiliation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6597"/>
            <a:ext cx="30240288" cy="1333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noAutofit/>
          </a:bodyPr>
          <a:lstStyle/>
          <a:p>
            <a:pPr algn="ctr" defTabSz="1512169">
              <a:tabLst>
                <a:tab pos="1027134" algn="l"/>
              </a:tabLst>
            </a:pPr>
            <a:r>
              <a:rPr lang="en-AU" sz="5800" b="1" dirty="0">
                <a:latin typeface="+mn-lt"/>
              </a:rPr>
              <a:t>TITLE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C6A209D-DC5B-4A77-38A8-E3849092D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4781"/>
              </p:ext>
            </p:extLst>
          </p:nvPr>
        </p:nvGraphicFramePr>
        <p:xfrm>
          <a:off x="961891" y="10657995"/>
          <a:ext cx="8944110" cy="4545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44110">
                  <a:extLst>
                    <a:ext uri="{9D8B030D-6E8A-4147-A177-3AD203B41FA5}">
                      <a16:colId xmlns:a16="http://schemas.microsoft.com/office/drawing/2014/main" val="3486810646"/>
                    </a:ext>
                  </a:extLst>
                </a:gridCol>
              </a:tblGrid>
              <a:tr h="840286">
                <a:tc>
                  <a:txBody>
                    <a:bodyPr/>
                    <a:lstStyle/>
                    <a:p>
                      <a:pPr algn="ctr"/>
                      <a:r>
                        <a:rPr lang="en-AU" sz="3600" dirty="0">
                          <a:solidFill>
                            <a:schemeClr val="tx1"/>
                          </a:solidFill>
                        </a:rPr>
                        <a:t>Aims and Objectives</a:t>
                      </a:r>
                    </a:p>
                  </a:txBody>
                  <a:tcPr marL="45649" marR="45649" marT="22824" marB="22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0391"/>
                  </a:ext>
                </a:extLst>
              </a:tr>
              <a:tr h="3705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800" dirty="0"/>
                    </a:p>
                  </a:txBody>
                  <a:tcPr marL="45649" marR="45649" marT="22824" marB="228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7163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364AEDDD-E07F-3CE3-D275-3A993E92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008545"/>
              </p:ext>
            </p:extLst>
          </p:nvPr>
        </p:nvGraphicFramePr>
        <p:xfrm>
          <a:off x="961889" y="15854713"/>
          <a:ext cx="8944111" cy="4545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44111">
                  <a:extLst>
                    <a:ext uri="{9D8B030D-6E8A-4147-A177-3AD203B41FA5}">
                      <a16:colId xmlns:a16="http://schemas.microsoft.com/office/drawing/2014/main" val="3486810646"/>
                    </a:ext>
                  </a:extLst>
                </a:gridCol>
              </a:tblGrid>
              <a:tr h="840286">
                <a:tc>
                  <a:txBody>
                    <a:bodyPr/>
                    <a:lstStyle/>
                    <a:p>
                      <a:pPr algn="ctr"/>
                      <a:r>
                        <a:rPr lang="en-AU" sz="3600" dirty="0">
                          <a:solidFill>
                            <a:schemeClr val="tx1"/>
                          </a:solidFill>
                        </a:rPr>
                        <a:t>Methods</a:t>
                      </a:r>
                    </a:p>
                  </a:txBody>
                  <a:tcPr marL="45649" marR="45649" marT="22824" marB="22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0391"/>
                  </a:ext>
                </a:extLst>
              </a:tr>
              <a:tr h="3705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800" dirty="0"/>
                    </a:p>
                  </a:txBody>
                  <a:tcPr marL="45649" marR="45649" marT="22824" marB="228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7163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3DCFCE70-8D6A-2D00-F02E-7C9F1A2206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040" y="437306"/>
            <a:ext cx="4377849" cy="191000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9CA4322-C726-01EA-7758-BBCFA9D779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058" y="391917"/>
            <a:ext cx="3676765" cy="180765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C2339D7-CAE1-4E47-1CFB-02894C9AF7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992" y="297591"/>
            <a:ext cx="2186198" cy="2186198"/>
          </a:xfrm>
          <a:prstGeom prst="rect">
            <a:avLst/>
          </a:prstGeom>
        </p:spPr>
      </p:pic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936DDA8E-9380-5321-59B1-D7A99F97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03633"/>
              </p:ext>
            </p:extLst>
          </p:nvPr>
        </p:nvGraphicFramePr>
        <p:xfrm>
          <a:off x="10648086" y="12122507"/>
          <a:ext cx="8944111" cy="827774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44111">
                  <a:extLst>
                    <a:ext uri="{9D8B030D-6E8A-4147-A177-3AD203B41FA5}">
                      <a16:colId xmlns:a16="http://schemas.microsoft.com/office/drawing/2014/main" val="3486810646"/>
                    </a:ext>
                  </a:extLst>
                </a:gridCol>
              </a:tblGrid>
              <a:tr h="930531">
                <a:tc>
                  <a:txBody>
                    <a:bodyPr/>
                    <a:lstStyle/>
                    <a:p>
                      <a:pPr algn="ctr"/>
                      <a:r>
                        <a:rPr lang="en-AU" sz="3600" dirty="0">
                          <a:solidFill>
                            <a:schemeClr val="tx1"/>
                          </a:solidFill>
                        </a:rPr>
                        <a:t>Results</a:t>
                      </a:r>
                    </a:p>
                  </a:txBody>
                  <a:tcPr marL="45649" marR="45649" marT="22824" marB="22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0391"/>
                  </a:ext>
                </a:extLst>
              </a:tr>
              <a:tr h="73472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800" dirty="0"/>
                    </a:p>
                  </a:txBody>
                  <a:tcPr marL="45649" marR="45649" marT="22824" marB="228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7163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A676CE6-8434-6EDE-3296-AB3ADE063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061839"/>
              </p:ext>
            </p:extLst>
          </p:nvPr>
        </p:nvGraphicFramePr>
        <p:xfrm>
          <a:off x="10648088" y="5463104"/>
          <a:ext cx="8944111" cy="590836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44111">
                  <a:extLst>
                    <a:ext uri="{9D8B030D-6E8A-4147-A177-3AD203B41FA5}">
                      <a16:colId xmlns:a16="http://schemas.microsoft.com/office/drawing/2014/main" val="3486810646"/>
                    </a:ext>
                  </a:extLst>
                </a:gridCol>
              </a:tblGrid>
              <a:tr h="861496">
                <a:tc>
                  <a:txBody>
                    <a:bodyPr/>
                    <a:lstStyle/>
                    <a:p>
                      <a:pPr algn="ctr"/>
                      <a:r>
                        <a:rPr lang="en-AU" sz="3600" dirty="0">
                          <a:solidFill>
                            <a:schemeClr val="tx1"/>
                          </a:solidFill>
                        </a:rPr>
                        <a:t>Methods (Continued)</a:t>
                      </a:r>
                    </a:p>
                  </a:txBody>
                  <a:tcPr marL="45649" marR="45649" marT="22824" marB="22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0391"/>
                  </a:ext>
                </a:extLst>
              </a:tr>
              <a:tr h="504687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1400" dirty="0"/>
                    </a:p>
                  </a:txBody>
                  <a:tcPr marL="45649" marR="45649" marT="22824" marB="228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7163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1A726AE4-EA4E-74C6-5CCC-037028901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71016"/>
              </p:ext>
            </p:extLst>
          </p:nvPr>
        </p:nvGraphicFramePr>
        <p:xfrm>
          <a:off x="20334288" y="5463225"/>
          <a:ext cx="8944111" cy="4545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44111">
                  <a:extLst>
                    <a:ext uri="{9D8B030D-6E8A-4147-A177-3AD203B41FA5}">
                      <a16:colId xmlns:a16="http://schemas.microsoft.com/office/drawing/2014/main" val="3486810646"/>
                    </a:ext>
                  </a:extLst>
                </a:gridCol>
              </a:tblGrid>
              <a:tr h="840286">
                <a:tc>
                  <a:txBody>
                    <a:bodyPr/>
                    <a:lstStyle/>
                    <a:p>
                      <a:pPr algn="ctr"/>
                      <a:r>
                        <a:rPr lang="en-AU" sz="3600" dirty="0">
                          <a:solidFill>
                            <a:schemeClr val="tx1"/>
                          </a:solidFill>
                        </a:rPr>
                        <a:t>Discussion</a:t>
                      </a:r>
                    </a:p>
                  </a:txBody>
                  <a:tcPr marL="45649" marR="45649" marT="22824" marB="22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0391"/>
                  </a:ext>
                </a:extLst>
              </a:tr>
              <a:tr h="3705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800" dirty="0"/>
                    </a:p>
                  </a:txBody>
                  <a:tcPr marL="45649" marR="45649" marT="22824" marB="228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7163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C9A5ED59-C07C-EFEF-CD13-7F1E7204A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73276"/>
              </p:ext>
            </p:extLst>
          </p:nvPr>
        </p:nvGraphicFramePr>
        <p:xfrm>
          <a:off x="20334285" y="10672411"/>
          <a:ext cx="8944110" cy="4545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44110">
                  <a:extLst>
                    <a:ext uri="{9D8B030D-6E8A-4147-A177-3AD203B41FA5}">
                      <a16:colId xmlns:a16="http://schemas.microsoft.com/office/drawing/2014/main" val="3486810646"/>
                    </a:ext>
                  </a:extLst>
                </a:gridCol>
              </a:tblGrid>
              <a:tr h="840286">
                <a:tc>
                  <a:txBody>
                    <a:bodyPr/>
                    <a:lstStyle/>
                    <a:p>
                      <a:pPr algn="ctr"/>
                      <a:r>
                        <a:rPr lang="en-AU" sz="3600" dirty="0">
                          <a:solidFill>
                            <a:schemeClr val="tx1"/>
                          </a:solidFill>
                        </a:rPr>
                        <a:t>Conclusion/Implications for practice</a:t>
                      </a:r>
                    </a:p>
                  </a:txBody>
                  <a:tcPr marL="45649" marR="45649" marT="22824" marB="22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0391"/>
                  </a:ext>
                </a:extLst>
              </a:tr>
              <a:tr h="3705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800" dirty="0"/>
                    </a:p>
                  </a:txBody>
                  <a:tcPr marL="45649" marR="45649" marT="22824" marB="228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7163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E80F343-08BD-1CF5-D868-6BD5BF53C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57850"/>
              </p:ext>
            </p:extLst>
          </p:nvPr>
        </p:nvGraphicFramePr>
        <p:xfrm>
          <a:off x="20334285" y="15854713"/>
          <a:ext cx="8944111" cy="4545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944111">
                  <a:extLst>
                    <a:ext uri="{9D8B030D-6E8A-4147-A177-3AD203B41FA5}">
                      <a16:colId xmlns:a16="http://schemas.microsoft.com/office/drawing/2014/main" val="3486810646"/>
                    </a:ext>
                  </a:extLst>
                </a:gridCol>
              </a:tblGrid>
              <a:tr h="840286">
                <a:tc>
                  <a:txBody>
                    <a:bodyPr/>
                    <a:lstStyle/>
                    <a:p>
                      <a:pPr algn="ctr"/>
                      <a:r>
                        <a:rPr lang="en-AU" sz="3600" dirty="0">
                          <a:solidFill>
                            <a:schemeClr val="tx1"/>
                          </a:solidFill>
                        </a:rPr>
                        <a:t>References</a:t>
                      </a:r>
                    </a:p>
                  </a:txBody>
                  <a:tcPr marL="45649" marR="45649" marT="22824" marB="228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0391"/>
                  </a:ext>
                </a:extLst>
              </a:tr>
              <a:tr h="3705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800" dirty="0"/>
                    </a:p>
                  </a:txBody>
                  <a:tcPr marL="45649" marR="45649" marT="22824" marB="228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716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42AD6264-DFB9-DE75-DAF2-AF4C526E78A3}"/>
              </a:ext>
            </a:extLst>
          </p:cNvPr>
          <p:cNvSpPr txBox="1"/>
          <p:nvPr/>
        </p:nvSpPr>
        <p:spPr>
          <a:xfrm>
            <a:off x="818920" y="686170"/>
            <a:ext cx="11676030" cy="1554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5700"/>
              </a:lnSpc>
              <a:spcAft>
                <a:spcPts val="600"/>
              </a:spcAft>
            </a:pPr>
            <a:r>
              <a:rPr lang="en-AU" sz="5400" b="1" kern="0" dirty="0">
                <a:solidFill>
                  <a:schemeClr val="bg1"/>
                </a:solidFill>
                <a:effectLst/>
                <a:cs typeface="Times New Roman (Body CS)"/>
              </a:rPr>
              <a:t>Western Health Nursing and Midwifery Research and Best Care Week 2022</a:t>
            </a:r>
          </a:p>
        </p:txBody>
      </p:sp>
    </p:spTree>
    <p:extLst>
      <p:ext uri="{BB962C8B-B14F-4D97-AF65-F5344CB8AC3E}">
        <p14:creationId xmlns:p14="http://schemas.microsoft.com/office/powerpoint/2010/main" val="3725614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</TotalTime>
  <Words>41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Cerebrospinal fluid Fatty acid binding protein 3: A screening biomarker for preclinical Alzheimer’s disease</dc:title>
  <dc:creator>Kunal Dhiman</dc:creator>
  <cp:lastModifiedBy>Kunal Dhiman</cp:lastModifiedBy>
  <cp:revision>13</cp:revision>
  <cp:lastPrinted>2019-09-12T08:57:48Z</cp:lastPrinted>
  <dcterms:created xsi:type="dcterms:W3CDTF">2017-06-06T08:56:12Z</dcterms:created>
  <dcterms:modified xsi:type="dcterms:W3CDTF">2022-06-06T06:07:12Z</dcterms:modified>
</cp:coreProperties>
</file>