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744" r:id="rId1"/>
  </p:sldMasterIdLst>
  <p:notesMasterIdLst>
    <p:notesMasterId r:id="rId6"/>
  </p:notesMasterIdLst>
  <p:handoutMasterIdLst>
    <p:handoutMasterId r:id="rId7"/>
  </p:handoutMasterIdLst>
  <p:sldIdLst>
    <p:sldId id="356" r:id="rId2"/>
    <p:sldId id="357" r:id="rId3"/>
    <p:sldId id="358" r:id="rId4"/>
    <p:sldId id="3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fferty,Charles" initials="R"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486F"/>
    <a:srgbClr val="355578"/>
    <a:srgbClr val="8E0000"/>
    <a:srgbClr val="0052D7"/>
    <a:srgbClr val="F4F4F4"/>
    <a:srgbClr val="172A54"/>
    <a:srgbClr val="6E78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4" autoAdjust="0"/>
    <p:restoredTop sz="96344" autoAdjust="0"/>
  </p:normalViewPr>
  <p:slideViewPr>
    <p:cSldViewPr snapToGrid="0">
      <p:cViewPr varScale="1">
        <p:scale>
          <a:sx n="85" d="100"/>
          <a:sy n="85" d="100"/>
        </p:scale>
        <p:origin x="514" y="72"/>
      </p:cViewPr>
      <p:guideLst>
        <p:guide orient="horz" pos="2160"/>
        <p:guide pos="3840"/>
      </p:guideLst>
    </p:cSldViewPr>
  </p:slideViewPr>
  <p:outlineViewPr>
    <p:cViewPr>
      <p:scale>
        <a:sx n="33" d="100"/>
        <a:sy n="33" d="100"/>
      </p:scale>
      <p:origin x="0" y="-6972"/>
    </p:cViewPr>
  </p:outlineViewPr>
  <p:notesTextViewPr>
    <p:cViewPr>
      <p:scale>
        <a:sx n="75" d="100"/>
        <a:sy n="75" d="100"/>
      </p:scale>
      <p:origin x="0" y="0"/>
    </p:cViewPr>
  </p:notesTextViewPr>
  <p:sorterViewPr>
    <p:cViewPr varScale="1">
      <p:scale>
        <a:sx n="100" d="100"/>
        <a:sy n="100" d="100"/>
      </p:scale>
      <p:origin x="0" y="0"/>
    </p:cViewPr>
  </p:sorterViewPr>
  <p:notesViewPr>
    <p:cSldViewPr snapToGrid="0">
      <p:cViewPr>
        <p:scale>
          <a:sx n="160" d="100"/>
          <a:sy n="160" d="100"/>
        </p:scale>
        <p:origin x="1027" y="-54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E8F3FD-8012-4C7C-BCFB-C23E18FC275E}" type="datetimeFigureOut">
              <a:rPr lang="en-US" smtClean="0"/>
              <a:t>5/27/2022</a:t>
            </a:fld>
            <a:endParaRPr lang="en-US" dirty="0"/>
          </a:p>
        </p:txBody>
      </p:sp>
      <p:sp>
        <p:nvSpPr>
          <p:cNvPr id="6" name="TextBox 5"/>
          <p:cNvSpPr txBox="1"/>
          <p:nvPr/>
        </p:nvSpPr>
        <p:spPr>
          <a:xfrm>
            <a:off x="164123" y="8858218"/>
            <a:ext cx="6459416" cy="215444"/>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1CE9EA8B-DBE7-492B-893F-AD13AC039ED7}" type="slidenum">
              <a:rPr lang="en-US" sz="700" smtClean="0">
                <a:solidFill>
                  <a:srgbClr val="979D9D"/>
                </a:solidFill>
              </a:rPr>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t>‹#›</a:t>
            </a:fld>
            <a:r>
              <a:rPr lang="en-US" sz="700" dirty="0">
                <a:solidFill>
                  <a:srgbClr val="979D9D"/>
                </a:solidFill>
              </a:rPr>
              <a:t>	© 2018 Gartner, Inc. and/or its affiliates. All rights reserved. Gartner is a registered trademark of Gartner, Inc. and its affiliates.</a:t>
            </a:r>
            <a:br>
              <a:rPr lang="en-US" sz="700" dirty="0">
                <a:solidFill>
                  <a:srgbClr val="979D9D"/>
                </a:solidFill>
              </a:rPr>
            </a:br>
            <a:r>
              <a:rPr lang="en-US" sz="700" b="1" dirty="0">
                <a:solidFill>
                  <a:srgbClr val="979D9D"/>
                </a:solidFill>
              </a:rPr>
              <a:t>INTERNAL — FOR INTERNAL USE ONLY or RESTRICTED [CHOSE ONE – DELETE AS APPROPRIATE] </a:t>
            </a:r>
            <a:r>
              <a:rPr lang="en-US" sz="700" b="0" baseline="0" dirty="0">
                <a:solidFill>
                  <a:srgbClr val="979D9D"/>
                </a:solidFill>
              </a:rPr>
              <a:t>| </a:t>
            </a:r>
            <a:r>
              <a:rPr lang="en-US" sz="700" dirty="0">
                <a:solidFill>
                  <a:srgbClr val="979D9D"/>
                </a:solidFill>
              </a:rPr>
              <a:t>Version X.X Last updated [insert date format: DD Month YYYY]</a:t>
            </a:r>
          </a:p>
        </p:txBody>
      </p:sp>
    </p:spTree>
    <p:extLst>
      <p:ext uri="{BB962C8B-B14F-4D97-AF65-F5344CB8AC3E}">
        <p14:creationId xmlns:p14="http://schemas.microsoft.com/office/powerpoint/2010/main" val="102343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031633" y="712472"/>
            <a:ext cx="4794738" cy="2697041"/>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242371" y="3592535"/>
            <a:ext cx="6373258" cy="5234810"/>
          </a:xfrm>
          <a:prstGeom prst="rect">
            <a:avLst/>
          </a:prstGeom>
        </p:spPr>
        <p:txBody>
          <a:bodyPr vert="horz" lIns="0" tIns="0" rIns="0" bIns="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p:nvSpPr>
        <p:spPr>
          <a:xfrm rot="16200000">
            <a:off x="-1050931" y="1977711"/>
            <a:ext cx="2725105" cy="138499"/>
          </a:xfrm>
          <a:prstGeom prst="rect">
            <a:avLst/>
          </a:prstGeom>
          <a:noFill/>
        </p:spPr>
        <p:txBody>
          <a:bodyPr wrap="none" lIns="0" tIns="0" rIns="0" bIns="0" rtlCol="0" anchor="ctr">
            <a:spAutoFit/>
          </a:bodyPr>
          <a:lstStyle/>
          <a:p>
            <a:pPr algn="ctr">
              <a:spcBef>
                <a:spcPts val="0"/>
              </a:spcBef>
              <a:spcAft>
                <a:spcPts val="0"/>
              </a:spcAft>
            </a:pPr>
            <a:r>
              <a:rPr lang="en-US" sz="900" kern="1200" spc="100" baseline="0" dirty="0">
                <a:solidFill>
                  <a:srgbClr val="CDCDCD"/>
                </a:solidFill>
                <a:effectLst/>
              </a:rPr>
              <a:t>— NOT FOR EXTERNAL DISTRIBUTION —</a:t>
            </a:r>
            <a:endParaRPr lang="en-US" sz="900" spc="100" baseline="0" dirty="0">
              <a:solidFill>
                <a:srgbClr val="CDCDCD"/>
              </a:solidFill>
            </a:endParaRPr>
          </a:p>
        </p:txBody>
      </p:sp>
      <p:sp>
        <p:nvSpPr>
          <p:cNvPr id="12" name="TextBox 11"/>
          <p:cNvSpPr txBox="1"/>
          <p:nvPr/>
        </p:nvSpPr>
        <p:spPr>
          <a:xfrm rot="5400000">
            <a:off x="5183827" y="1977711"/>
            <a:ext cx="2725105" cy="138499"/>
          </a:xfrm>
          <a:prstGeom prst="rect">
            <a:avLst/>
          </a:prstGeom>
          <a:noFill/>
        </p:spPr>
        <p:txBody>
          <a:bodyPr wrap="none" lIns="0" tIns="0" rIns="0" bIns="0" rtlCol="0" anchor="ctr">
            <a:spAutoFit/>
          </a:bodyPr>
          <a:lstStyle/>
          <a:p>
            <a:pPr algn="ctr">
              <a:spcBef>
                <a:spcPts val="0"/>
              </a:spcBef>
              <a:spcAft>
                <a:spcPts val="0"/>
              </a:spcAft>
            </a:pPr>
            <a:r>
              <a:rPr lang="en-US" sz="900" kern="1200" spc="100" baseline="0" dirty="0">
                <a:solidFill>
                  <a:srgbClr val="CDCDCD"/>
                </a:solidFill>
                <a:effectLst/>
              </a:rPr>
              <a:t>— NOT FOR EXTERNAL DISTRIBUTION —</a:t>
            </a:r>
            <a:endParaRPr lang="en-US" sz="900" spc="100" baseline="0" dirty="0">
              <a:solidFill>
                <a:srgbClr val="CDCDCD"/>
              </a:solidFill>
            </a:endParaRPr>
          </a:p>
        </p:txBody>
      </p:sp>
      <p:sp>
        <p:nvSpPr>
          <p:cNvPr id="14" name="Text Box 86"/>
          <p:cNvSpPr txBox="1">
            <a:spLocks noChangeArrowheads="1"/>
          </p:cNvSpPr>
          <p:nvPr/>
        </p:nvSpPr>
        <p:spPr bwMode="gray">
          <a:xfrm>
            <a:off x="242373" y="128260"/>
            <a:ext cx="6326067" cy="258458"/>
          </a:xfrm>
          <a:prstGeom prst="rect">
            <a:avLst/>
          </a:prstGeom>
          <a:noFill/>
          <a:ln w="12700">
            <a:noFill/>
            <a:miter lim="800000"/>
            <a:headEnd type="none" w="sm" len="sm"/>
            <a:tailEnd type="none" w="sm" len="sm"/>
          </a:ln>
          <a:effectLst/>
        </p:spPr>
        <p:txBody>
          <a:bodyPr wrap="square" lIns="0" tIns="45683" rIns="91366" bIns="45683" anchor="t" anchorCtr="0">
            <a:spAutoFit/>
          </a:bodyPr>
          <a:lstStyle/>
          <a:p>
            <a:pPr marL="0" marR="0" lvl="0" indent="0" algn="l" defTabSz="912813" rtl="0" eaLnBrk="1" fontAlgn="auto" latinLnBrk="0" hangingPunct="1">
              <a:lnSpc>
                <a:spcPct val="90000"/>
              </a:lnSpc>
              <a:spcBef>
                <a:spcPct val="0"/>
              </a:spcBef>
              <a:spcAft>
                <a:spcPct val="0"/>
              </a:spcAft>
              <a:buClrTx/>
              <a:buSzTx/>
              <a:buFontTx/>
              <a:buNone/>
              <a:tabLst/>
              <a:defRPr/>
            </a:pPr>
            <a:r>
              <a:rPr lang="en-US" sz="1200" b="1" dirty="0"/>
              <a:t>Presentation Title</a:t>
            </a:r>
          </a:p>
        </p:txBody>
      </p:sp>
      <p:sp>
        <p:nvSpPr>
          <p:cNvPr id="8" name="TextBox 7"/>
          <p:cNvSpPr txBox="1"/>
          <p:nvPr/>
        </p:nvSpPr>
        <p:spPr>
          <a:xfrm>
            <a:off x="242372" y="8887703"/>
            <a:ext cx="6373258" cy="184666"/>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1CE9EA8B-DBE7-492B-893F-AD13AC039ED7}" type="slidenum">
              <a:rPr lang="en-US" sz="600" smtClean="0">
                <a:solidFill>
                  <a:srgbClr val="6E7878"/>
                </a:solidFill>
              </a:rPr>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t>‹#›</a:t>
            </a:fld>
            <a:r>
              <a:rPr lang="en-US" sz="600" dirty="0">
                <a:solidFill>
                  <a:srgbClr val="6E7878"/>
                </a:solidFill>
              </a:rPr>
              <a:t>	© 2018 Gartner, Inc. and/or its affiliates. All rights reserved. Gartner is a registered trademark of Gartner, Inc. and its affiliates.</a:t>
            </a:r>
            <a:br>
              <a:rPr lang="en-US" sz="600" dirty="0">
                <a:solidFill>
                  <a:srgbClr val="6E7878"/>
                </a:solidFill>
              </a:rPr>
            </a:br>
            <a:r>
              <a:rPr lang="en-US" sz="600" b="1" dirty="0">
                <a:solidFill>
                  <a:srgbClr val="6E7878"/>
                </a:solidFill>
              </a:rPr>
              <a:t>INTERNAL — FOR INTERNAL USE ONLY or RESTRICTED [CHOOSE ONE – DELETE AS APPROPRIATE] </a:t>
            </a:r>
            <a:r>
              <a:rPr lang="en-US" sz="600" b="0" baseline="0" dirty="0">
                <a:solidFill>
                  <a:srgbClr val="6E7878"/>
                </a:solidFill>
              </a:rPr>
              <a:t>| </a:t>
            </a:r>
            <a:r>
              <a:rPr lang="en-US" sz="600" dirty="0">
                <a:solidFill>
                  <a:srgbClr val="6E7878"/>
                </a:solidFill>
              </a:rPr>
              <a:t>Version X.X Last updated [insert date format: DD Month YYYY]</a:t>
            </a:r>
          </a:p>
        </p:txBody>
      </p:sp>
    </p:spTree>
    <p:extLst>
      <p:ext uri="{BB962C8B-B14F-4D97-AF65-F5344CB8AC3E}">
        <p14:creationId xmlns:p14="http://schemas.microsoft.com/office/powerpoint/2010/main" val="1265795583"/>
      </p:ext>
    </p:extLst>
  </p:cSld>
  <p:clrMap bg1="lt1" tx1="dk1" bg2="lt2" tx2="dk2" accent1="accent1" accent2="accent2" accent3="accent3" accent4="accent4" accent5="accent5" accent6="accent6" hlink="hlink" folHlink="folHlink"/>
  <p:hf sldNum="0" hdr="0" ftr="0" dt="0"/>
  <p:notesStyle>
    <a:lvl1pPr marL="0" indent="0" algn="l" defTabSz="914400" rtl="0" eaLnBrk="1" latinLnBrk="0" hangingPunct="1">
      <a:lnSpc>
        <a:spcPct val="90000"/>
      </a:lnSpc>
      <a:spcAft>
        <a:spcPts val="600"/>
      </a:spcAft>
      <a:buFont typeface="Arial" panose="020B0604020202020204" pitchFamily="34" charset="0"/>
      <a:buNone/>
      <a:defRPr sz="1200" kern="1200">
        <a:solidFill>
          <a:schemeClr val="tx1"/>
        </a:solidFill>
        <a:latin typeface="+mn-lt"/>
        <a:ea typeface="+mn-ea"/>
        <a:cs typeface="+mn-cs"/>
      </a:defRPr>
    </a:lvl1pPr>
    <a:lvl2pPr marL="182880" indent="-137160" algn="l" defTabSz="914400" rtl="0" eaLnBrk="1" latinLnBrk="0" hangingPunct="1">
      <a:lnSpc>
        <a:spcPct val="90000"/>
      </a:lnSpc>
      <a:spcAft>
        <a:spcPts val="600"/>
      </a:spcAft>
      <a:buFont typeface="Wingdings" panose="05000000000000000000" pitchFamily="2" charset="2"/>
      <a:buChar char="§"/>
      <a:defRPr sz="1200" kern="1200">
        <a:solidFill>
          <a:schemeClr val="tx1"/>
        </a:solidFill>
        <a:latin typeface="+mn-lt"/>
        <a:ea typeface="+mn-ea"/>
        <a:cs typeface="+mn-cs"/>
      </a:defRPr>
    </a:lvl2pPr>
    <a:lvl3pPr marL="365760" indent="-137160" algn="l" defTabSz="914400" rtl="0" eaLnBrk="1" latinLnBrk="0" hangingPunct="1">
      <a:lnSpc>
        <a:spcPct val="90000"/>
      </a:lnSpc>
      <a:spcAft>
        <a:spcPts val="600"/>
      </a:spcAft>
      <a:buFont typeface="Arial" panose="020B0604020202020204" pitchFamily="34" charset="0"/>
      <a:buChar char="–"/>
      <a:defRPr sz="1200" kern="1200">
        <a:solidFill>
          <a:schemeClr val="tx1"/>
        </a:solidFill>
        <a:latin typeface="+mn-lt"/>
        <a:ea typeface="+mn-ea"/>
        <a:cs typeface="+mn-cs"/>
      </a:defRPr>
    </a:lvl3pPr>
    <a:lvl4pPr marL="548640" indent="-137160" algn="l" defTabSz="914400" rtl="0" eaLnBrk="1" latinLnBrk="0" hangingPunct="1">
      <a:lnSpc>
        <a:spcPct val="90000"/>
      </a:lnSpc>
      <a:spcAft>
        <a:spcPts val="600"/>
      </a:spcAft>
      <a:buFont typeface="Wingdings" panose="05000000000000000000" pitchFamily="2" charset="2"/>
      <a:buChar char="§"/>
      <a:defRPr sz="1200" kern="1200">
        <a:solidFill>
          <a:schemeClr val="tx1"/>
        </a:solidFill>
        <a:latin typeface="+mn-lt"/>
        <a:ea typeface="+mn-ea"/>
        <a:cs typeface="+mn-cs"/>
      </a:defRPr>
    </a:lvl4pPr>
    <a:lvl5pPr marL="731520" indent="-137160" algn="l" defTabSz="914400" rtl="0" eaLnBrk="1" latinLnBrk="0" hangingPunct="1">
      <a:lnSpc>
        <a:spcPct val="90000"/>
      </a:lnSpc>
      <a:spcAft>
        <a:spcPts val="600"/>
      </a:spcAft>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2" name="Title 1"/>
          <p:cNvSpPr>
            <a:spLocks noGrp="1"/>
          </p:cNvSpPr>
          <p:nvPr>
            <p:ph type="ctrTitle"/>
          </p:nvPr>
        </p:nvSpPr>
        <p:spPr>
          <a:xfrm>
            <a:off x="2166861" y="1687986"/>
            <a:ext cx="4545024" cy="1994392"/>
          </a:xfrm>
        </p:spPr>
        <p:txBody>
          <a:bodyPr wrap="square" anchor="ctr" anchorCtr="0">
            <a:noAutofit/>
          </a:bodyPr>
          <a:lstStyle>
            <a:lvl1pPr algn="l">
              <a:defRPr sz="3600"/>
            </a:lvl1pPr>
          </a:lstStyle>
          <a:p>
            <a:r>
              <a:rPr lang="en-US"/>
              <a:t>Click to edit Master title style</a:t>
            </a:r>
            <a:endParaRPr lang="en-US" dirty="0"/>
          </a:p>
        </p:txBody>
      </p:sp>
      <p:sp>
        <p:nvSpPr>
          <p:cNvPr id="11" name="Focus Frame 2"/>
          <p:cNvSpPr>
            <a:spLocks noChangeAspect="1"/>
          </p:cNvSpPr>
          <p:nvPr userDrawn="1"/>
        </p:nvSpPr>
        <p:spPr bwMode="auto">
          <a:xfrm>
            <a:off x="7058822" y="1343025"/>
            <a:ext cx="160433"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5" name="Focus Frame 2"/>
          <p:cNvSpPr>
            <a:spLocks noChangeAspect="1"/>
          </p:cNvSpPr>
          <p:nvPr userDrawn="1"/>
        </p:nvSpPr>
        <p:spPr bwMode="auto">
          <a:xfrm>
            <a:off x="1588464" y="1343025"/>
            <a:ext cx="160433"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7" name="TextBox 16"/>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rgbClr val="D3D3D3"/>
                </a:solidFill>
                <a:effectLst/>
                <a:latin typeface="Arial" charset="0"/>
                <a:ea typeface="Arial Unicode MS" pitchFamily="34" charset="-128"/>
                <a:cs typeface="Arial Unicode MS" pitchFamily="34" charset="-128"/>
              </a:rPr>
              <a:t>© 2018 Gartner, Inc. and/or its affiliates. All rights reserved. Gartner is a registered trademark of Gartner, Inc. and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D3D3D3"/>
              </a:solidFill>
              <a:ea typeface="Arial Unicode MS" pitchFamily="34" charset="-128"/>
              <a:cs typeface="Arial Unicode MS" pitchFamily="34" charset="-128"/>
            </a:endParaRPr>
          </a:p>
        </p:txBody>
      </p:sp>
    </p:spTree>
    <p:extLst>
      <p:ext uri="{BB962C8B-B14F-4D97-AF65-F5344CB8AC3E}">
        <p14:creationId xmlns:p14="http://schemas.microsoft.com/office/powerpoint/2010/main" val="80775829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lumn">
    <p:spTree>
      <p:nvGrpSpPr>
        <p:cNvPr id="1" name=""/>
        <p:cNvGrpSpPr/>
        <p:nvPr/>
      </p:nvGrpSpPr>
      <p:grpSpPr>
        <a:xfrm>
          <a:off x="0" y="0"/>
          <a:ext cx="0" cy="0"/>
          <a:chOff x="0" y="0"/>
          <a:chExt cx="0" cy="0"/>
        </a:xfrm>
      </p:grpSpPr>
      <p:sp>
        <p:nvSpPr>
          <p:cNvPr id="10" name="Text Placeholder 11"/>
          <p:cNvSpPr>
            <a:spLocks noGrp="1"/>
          </p:cNvSpPr>
          <p:nvPr>
            <p:ph type="body" sz="quarter" idx="17"/>
          </p:nvPr>
        </p:nvSpPr>
        <p:spPr>
          <a:xfrm>
            <a:off x="457200" y="1527175"/>
            <a:ext cx="2563495" cy="4460875"/>
          </a:xfrm>
          <a:noFill/>
        </p:spPr>
        <p:txBody>
          <a:bodyPr>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8"/>
          </p:nvPr>
        </p:nvSpPr>
        <p:spPr>
          <a:xfrm>
            <a:off x="3375342" y="1527175"/>
            <a:ext cx="2563495" cy="4460875"/>
          </a:xfrm>
          <a:noFill/>
        </p:spPr>
        <p:txBody>
          <a:bodyPr>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11"/>
          <p:cNvSpPr>
            <a:spLocks noGrp="1"/>
          </p:cNvSpPr>
          <p:nvPr>
            <p:ph type="body" sz="quarter" idx="19"/>
          </p:nvPr>
        </p:nvSpPr>
        <p:spPr>
          <a:xfrm>
            <a:off x="6254752" y="1527175"/>
            <a:ext cx="2563495" cy="4460875"/>
          </a:xfrm>
          <a:noFill/>
        </p:spPr>
        <p:txBody>
          <a:bodyPr>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 Placeholder 11"/>
          <p:cNvSpPr>
            <a:spLocks noGrp="1"/>
          </p:cNvSpPr>
          <p:nvPr>
            <p:ph type="body" sz="quarter" idx="20"/>
          </p:nvPr>
        </p:nvSpPr>
        <p:spPr>
          <a:xfrm>
            <a:off x="9169718" y="1527175"/>
            <a:ext cx="2563495" cy="4460875"/>
          </a:xfrm>
          <a:noFill/>
        </p:spPr>
        <p:txBody>
          <a:bodyPr>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657105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ur column shad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6" name="Text Placeholder 11"/>
          <p:cNvSpPr>
            <a:spLocks noGrp="1"/>
          </p:cNvSpPr>
          <p:nvPr>
            <p:ph type="body" sz="quarter" idx="18"/>
          </p:nvPr>
        </p:nvSpPr>
        <p:spPr>
          <a:xfrm>
            <a:off x="457200" y="1527175"/>
            <a:ext cx="2563495" cy="4460875"/>
          </a:xfrm>
          <a:solidFill>
            <a:srgbClr val="F4F4F4"/>
          </a:solidFill>
        </p:spPr>
        <p:txBody>
          <a:bodyPr lIns="182880" tIns="182880" rIns="91440" bIns="182880">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 Placeholder 11"/>
          <p:cNvSpPr>
            <a:spLocks noGrp="1"/>
          </p:cNvSpPr>
          <p:nvPr>
            <p:ph type="body" sz="quarter" idx="19"/>
          </p:nvPr>
        </p:nvSpPr>
        <p:spPr>
          <a:xfrm>
            <a:off x="3363487" y="1527175"/>
            <a:ext cx="2563495" cy="4460875"/>
          </a:xfrm>
          <a:solidFill>
            <a:srgbClr val="F4F4F4"/>
          </a:solidFill>
        </p:spPr>
        <p:txBody>
          <a:bodyPr lIns="182880" tIns="182880" rIns="91440" bIns="182880">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11"/>
          <p:cNvSpPr>
            <a:spLocks noGrp="1"/>
          </p:cNvSpPr>
          <p:nvPr>
            <p:ph type="body" sz="quarter" idx="20"/>
          </p:nvPr>
        </p:nvSpPr>
        <p:spPr>
          <a:xfrm>
            <a:off x="6266602" y="1527175"/>
            <a:ext cx="2563495" cy="4460875"/>
          </a:xfrm>
          <a:solidFill>
            <a:srgbClr val="F4F4F4"/>
          </a:solidFill>
        </p:spPr>
        <p:txBody>
          <a:bodyPr lIns="182880" tIns="182880" rIns="91440" bIns="182880">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11"/>
          <p:cNvSpPr>
            <a:spLocks noGrp="1"/>
          </p:cNvSpPr>
          <p:nvPr>
            <p:ph type="body" sz="quarter" idx="21"/>
          </p:nvPr>
        </p:nvSpPr>
        <p:spPr>
          <a:xfrm>
            <a:off x="9166542" y="1527175"/>
            <a:ext cx="2563495" cy="4460875"/>
          </a:xfrm>
          <a:solidFill>
            <a:srgbClr val="F4F4F4"/>
          </a:solidFill>
        </p:spPr>
        <p:txBody>
          <a:bodyPr lIns="182880" tIns="182880" rIns="91440" bIns="182880">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21470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3273EB3B-0AE2-7A48-BF35-D1CF1DB27874}"/>
              </a:ext>
            </a:extLst>
          </p:cNvPr>
          <p:cNvSpPr/>
          <p:nvPr userDrawn="1"/>
        </p:nvSpPr>
        <p:spPr bwMode="ltGray">
          <a:xfrm>
            <a:off x="7140899" y="1354039"/>
            <a:ext cx="5051100" cy="3286926"/>
          </a:xfrm>
          <a:prstGeom prst="rect">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Title 5">
            <a:extLst>
              <a:ext uri="{FF2B5EF4-FFF2-40B4-BE49-F238E27FC236}">
                <a16:creationId xmlns:a16="http://schemas.microsoft.com/office/drawing/2014/main" xmlns="" id="{73370145-84B9-6A4C-AABF-9DA2C2415A28}"/>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3200" b="0">
                <a:solidFill>
                  <a:schemeClr val="accent1"/>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r>
              <a:rPr lang="en-US"/>
              <a:t>Click to edit Master title style</a:t>
            </a:r>
            <a:endParaRPr lang="en-US" dirty="0"/>
          </a:p>
        </p:txBody>
      </p:sp>
      <p:sp>
        <p:nvSpPr>
          <p:cNvPr id="14" name="Rectangle 13">
            <a:extLst>
              <a:ext uri="{FF2B5EF4-FFF2-40B4-BE49-F238E27FC236}">
                <a16:creationId xmlns:a16="http://schemas.microsoft.com/office/drawing/2014/main" xmlns="" id="{D3C73678-BC25-BB4A-A678-83DD136C7174}"/>
              </a:ext>
            </a:extLst>
          </p:cNvPr>
          <p:cNvSpPr/>
          <p:nvPr userDrawn="1"/>
        </p:nvSpPr>
        <p:spPr bwMode="ltGray">
          <a:xfrm>
            <a:off x="-2" y="1354039"/>
            <a:ext cx="1753954" cy="3286926"/>
          </a:xfrm>
          <a:prstGeom prst="rect">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Tree>
    <p:extLst>
      <p:ext uri="{BB962C8B-B14F-4D97-AF65-F5344CB8AC3E}">
        <p14:creationId xmlns:p14="http://schemas.microsoft.com/office/powerpoint/2010/main" val="1295426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bg>
      <p:bgRef idx="1001">
        <a:schemeClr val="bg1"/>
      </p:bgRef>
    </p:bg>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solidFill>
                  <a:schemeClr val="accent1"/>
                </a:solidFill>
              </a:defRPr>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2" name="Title 1"/>
          <p:cNvSpPr>
            <a:spLocks noGrp="1"/>
          </p:cNvSpPr>
          <p:nvPr>
            <p:ph type="ctrTitle"/>
          </p:nvPr>
        </p:nvSpPr>
        <p:spPr>
          <a:xfrm>
            <a:off x="2166861" y="1687986"/>
            <a:ext cx="4545024" cy="1994392"/>
          </a:xfrm>
        </p:spPr>
        <p:txBody>
          <a:bodyPr wrap="square" anchor="ctr" anchorCtr="0">
            <a:noAutofit/>
          </a:bodyPr>
          <a:lstStyle>
            <a:lvl1pPr algn="l">
              <a:defRPr sz="3600"/>
            </a:lvl1pPr>
          </a:lstStyle>
          <a:p>
            <a:r>
              <a:rPr lang="en-US"/>
              <a:t>Click to edit Master title style</a:t>
            </a:r>
            <a:endParaRPr lang="en-US" dirty="0"/>
          </a:p>
        </p:txBody>
      </p:sp>
      <p:sp>
        <p:nvSpPr>
          <p:cNvPr id="11" name="Focus Frame 2"/>
          <p:cNvSpPr>
            <a:spLocks noChangeAspect="1"/>
          </p:cNvSpPr>
          <p:nvPr userDrawn="1"/>
        </p:nvSpPr>
        <p:spPr bwMode="auto">
          <a:xfrm>
            <a:off x="7058822" y="1343025"/>
            <a:ext cx="160433"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5" name="Focus Frame 2"/>
          <p:cNvSpPr>
            <a:spLocks noChangeAspect="1"/>
          </p:cNvSpPr>
          <p:nvPr userDrawn="1"/>
        </p:nvSpPr>
        <p:spPr bwMode="auto">
          <a:xfrm>
            <a:off x="1588464" y="1343025"/>
            <a:ext cx="160433"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89540" y="5975402"/>
            <a:ext cx="2050653" cy="469087"/>
          </a:xfrm>
          <a:prstGeom prst="rect">
            <a:avLst/>
          </a:prstGeom>
        </p:spPr>
      </p:pic>
      <p:sp>
        <p:nvSpPr>
          <p:cNvPr id="17" name="TextBox 16"/>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rgbClr val="979D9D"/>
                </a:solidFill>
                <a:effectLst/>
                <a:latin typeface="Arial" charset="0"/>
                <a:ea typeface="Arial Unicode MS" pitchFamily="34" charset="-128"/>
                <a:cs typeface="Arial Unicode MS" pitchFamily="34" charset="-128"/>
              </a:rPr>
              <a:t>© 2018 Gartner, Inc. and/or its affiliates. All rights reserved. Gartner is a registered trademark of Gartner, Inc. and its affiliates. This presentation, including all supporting materials, is proprietary to Gartner, Inc. and/or its affiliates and is for the sole internal use of the intended recipients. Because this presentation may contain information that </a:t>
            </a:r>
            <a:r>
              <a:rPr lang="en-US" sz="700" b="0" i="0" u="none" strike="noStrike" kern="1200">
                <a:solidFill>
                  <a:srgbClr val="979D9D"/>
                </a:solidFill>
                <a:effectLst/>
                <a:latin typeface="Arial" charset="0"/>
                <a:ea typeface="Arial Unicode MS" pitchFamily="34" charset="-128"/>
                <a:cs typeface="Arial Unicode MS" pitchFamily="34" charset="-128"/>
              </a:rPr>
              <a:t>is confidential, </a:t>
            </a:r>
            <a:r>
              <a:rPr lang="en-US" sz="700" b="0" i="0" u="none" strike="noStrike" kern="1200" dirty="0">
                <a:solidFill>
                  <a:srgbClr val="979D9D"/>
                </a:solidFill>
                <a:effectLst/>
                <a:latin typeface="Arial" charset="0"/>
                <a:ea typeface="Arial Unicode MS" pitchFamily="34" charset="-128"/>
                <a:cs typeface="Arial Unicode MS" pitchFamily="34" charset="-128"/>
              </a:rPr>
              <a:t>proprietary or otherwise legally protected, it may not be further copied, distributed or publicly displayed without the express written permission of Gartner, Inc. or its affiliates.</a:t>
            </a:r>
            <a:endParaRPr lang="en-US" sz="700" dirty="0">
              <a:solidFill>
                <a:srgbClr val="979D9D"/>
              </a:solidFill>
              <a:ea typeface="Arial Unicode MS" pitchFamily="34" charset="-128"/>
              <a:cs typeface="Arial Unicode MS" pitchFamily="34" charset="-128"/>
            </a:endParaRPr>
          </a:p>
        </p:txBody>
      </p:sp>
    </p:spTree>
    <p:extLst>
      <p:ext uri="{BB962C8B-B14F-4D97-AF65-F5344CB8AC3E}">
        <p14:creationId xmlns:p14="http://schemas.microsoft.com/office/powerpoint/2010/main" val="327179709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2418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208316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0"/>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40199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graphics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1527174"/>
            <a:ext cx="5499100" cy="4460875"/>
          </a:xfrm>
        </p:spPr>
        <p:txBody>
          <a:bodyPr>
            <a:no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81335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1527174"/>
            <a:ext cx="5499100" cy="4460875"/>
          </a:xfrm>
        </p:spPr>
        <p:txBody>
          <a:bodyPr>
            <a:no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4113" y="1527174"/>
            <a:ext cx="5499100" cy="4460875"/>
          </a:xfrm>
        </p:spPr>
        <p:txBody>
          <a:bodyPr>
            <a:no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77736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6" name="Text Placeholder 11"/>
          <p:cNvSpPr>
            <a:spLocks noGrp="1"/>
          </p:cNvSpPr>
          <p:nvPr>
            <p:ph type="body" sz="quarter" idx="16"/>
          </p:nvPr>
        </p:nvSpPr>
        <p:spPr>
          <a:xfrm>
            <a:off x="4424193" y="1527175"/>
            <a:ext cx="3336925" cy="4460875"/>
          </a:xfrm>
        </p:spPr>
        <p:txBody>
          <a:bodyPr>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11"/>
          <p:cNvSpPr>
            <a:spLocks noGrp="1"/>
          </p:cNvSpPr>
          <p:nvPr>
            <p:ph type="body" sz="quarter" idx="17"/>
          </p:nvPr>
        </p:nvSpPr>
        <p:spPr>
          <a:xfrm>
            <a:off x="8391186" y="1527175"/>
            <a:ext cx="3336925" cy="4460875"/>
          </a:xfrm>
        </p:spPr>
        <p:txBody>
          <a:bodyPr>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12" name="Text Placeholder 11"/>
          <p:cNvSpPr>
            <a:spLocks noGrp="1"/>
          </p:cNvSpPr>
          <p:nvPr>
            <p:ph type="body" sz="quarter" idx="13"/>
          </p:nvPr>
        </p:nvSpPr>
        <p:spPr>
          <a:xfrm>
            <a:off x="457200" y="1527175"/>
            <a:ext cx="3336925" cy="4460875"/>
          </a:xfrm>
        </p:spPr>
        <p:txBody>
          <a:bodyPr>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80468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column shaded">
    <p:spTree>
      <p:nvGrpSpPr>
        <p:cNvPr id="1" name=""/>
        <p:cNvGrpSpPr/>
        <p:nvPr/>
      </p:nvGrpSpPr>
      <p:grpSpPr>
        <a:xfrm>
          <a:off x="0" y="0"/>
          <a:ext cx="0" cy="0"/>
          <a:chOff x="0" y="0"/>
          <a:chExt cx="0" cy="0"/>
        </a:xfrm>
      </p:grpSpPr>
      <p:sp>
        <p:nvSpPr>
          <p:cNvPr id="9" name="Text Placeholder 11"/>
          <p:cNvSpPr>
            <a:spLocks noGrp="1"/>
          </p:cNvSpPr>
          <p:nvPr>
            <p:ph type="body" sz="quarter" idx="19"/>
          </p:nvPr>
        </p:nvSpPr>
        <p:spPr>
          <a:xfrm>
            <a:off x="4424192" y="1527175"/>
            <a:ext cx="3336925" cy="4460875"/>
          </a:xfrm>
          <a:solidFill>
            <a:srgbClr val="F4F4F4"/>
          </a:solidFill>
        </p:spPr>
        <p:txBody>
          <a:bodyPr lIns="182880" tIns="182880" rIns="91440" bIns="182880">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11"/>
          <p:cNvSpPr>
            <a:spLocks noGrp="1"/>
          </p:cNvSpPr>
          <p:nvPr>
            <p:ph type="body" sz="quarter" idx="20"/>
          </p:nvPr>
        </p:nvSpPr>
        <p:spPr>
          <a:xfrm>
            <a:off x="8391523" y="1527175"/>
            <a:ext cx="3336925" cy="4460875"/>
          </a:xfrm>
          <a:solidFill>
            <a:srgbClr val="F4F4F4"/>
          </a:solidFill>
        </p:spPr>
        <p:txBody>
          <a:bodyPr lIns="182880" tIns="182880" rIns="91440" bIns="182880">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11"/>
          <p:cNvSpPr>
            <a:spLocks noGrp="1"/>
          </p:cNvSpPr>
          <p:nvPr>
            <p:ph type="body" sz="quarter" idx="18"/>
          </p:nvPr>
        </p:nvSpPr>
        <p:spPr>
          <a:xfrm>
            <a:off x="457200" y="1527175"/>
            <a:ext cx="3336925" cy="4460875"/>
          </a:xfrm>
          <a:solidFill>
            <a:srgbClr val="F4F4F4"/>
          </a:solidFill>
        </p:spPr>
        <p:txBody>
          <a:bodyPr lIns="182880" tIns="182880" rIns="91440" bIns="182880">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975809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457200" y="1527175"/>
            <a:ext cx="11276013" cy="4460873"/>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Gartner Logo"/>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452994" y="6241458"/>
            <a:ext cx="1280218" cy="292850"/>
          </a:xfrm>
          <a:prstGeom prst="rect">
            <a:avLst/>
          </a:prstGeom>
        </p:spPr>
      </p:pic>
      <p:sp>
        <p:nvSpPr>
          <p:cNvPr id="15" name="Original Legal Copy" hidden="1"/>
          <p:cNvSpPr txBox="1"/>
          <p:nvPr userDrawn="1"/>
        </p:nvSpPr>
        <p:spPr>
          <a:xfrm>
            <a:off x="457201" y="6335373"/>
            <a:ext cx="7869114" cy="215444"/>
          </a:xfrm>
          <a:prstGeom prst="rect">
            <a:avLst/>
          </a:prstGeom>
          <a:noFill/>
        </p:spPr>
        <p:txBody>
          <a:bodyPr wrap="square" lIns="0" tIns="0" rIns="0" bIns="0" rtlCol="0" anchor="b" anchorCtr="0">
            <a:spAutoFit/>
          </a:bodyPr>
          <a:lstStyle/>
          <a:p>
            <a:pPr marL="228600" indent="-228600" algn="l">
              <a:tabLst>
                <a:tab pos="228600" algn="l"/>
              </a:tabLst>
            </a:pPr>
            <a:fld id="{1CE9EA8B-DBE7-492B-893F-AD13AC039ED7}" type="slidenum">
              <a:rPr lang="en-US" sz="700" smtClean="0">
                <a:solidFill>
                  <a:srgbClr val="6E7878"/>
                </a:solidFill>
              </a:rPr>
              <a:pPr marL="228600" indent="-228600" algn="l">
                <a:tabLst>
                  <a:tab pos="228600" algn="l"/>
                </a:tabLst>
              </a:pPr>
              <a:t>‹#›</a:t>
            </a:fld>
            <a:r>
              <a:rPr lang="en-US" sz="700" dirty="0">
                <a:solidFill>
                  <a:srgbClr val="6E7878"/>
                </a:solidFill>
              </a:rPr>
              <a:t>	© 2018 Gartner, Inc. and/or its affiliates. All rights reserved. Gartner is a registered trademark of Gartner, Inc. and its affiliates. Version 8.2 Last updated 29 June 2018</a:t>
            </a:r>
          </a:p>
          <a:p>
            <a:pPr algn="l">
              <a:tabLst>
                <a:tab pos="228600" algn="l"/>
              </a:tabLst>
            </a:pPr>
            <a:r>
              <a:rPr lang="en-US" sz="700" dirty="0">
                <a:solidFill>
                  <a:srgbClr val="6E7878"/>
                </a:solidFill>
              </a:rPr>
              <a:t>	</a:t>
            </a:r>
            <a:r>
              <a:rPr lang="en-US" sz="700" b="1" dirty="0">
                <a:solidFill>
                  <a:srgbClr val="6E7878"/>
                </a:solidFill>
              </a:rPr>
              <a:t>INTERNAL — FOR INTERNAL USE ONLY</a:t>
            </a:r>
          </a:p>
        </p:txBody>
      </p:sp>
      <p:sp>
        <p:nvSpPr>
          <p:cNvPr id="10" name="TextBox 9"/>
          <p:cNvSpPr txBox="1"/>
          <p:nvPr userDrawn="1"/>
        </p:nvSpPr>
        <p:spPr>
          <a:xfrm>
            <a:off x="457201" y="6439286"/>
            <a:ext cx="7306732" cy="107722"/>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1CE9EA8B-DBE7-492B-893F-AD13AC039ED7}" type="slidenum">
              <a:rPr lang="en-US" sz="700" smtClean="0">
                <a:solidFill>
                  <a:srgbClr val="979D9D"/>
                </a:solidFill>
              </a:rPr>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t>‹#›</a:t>
            </a:fld>
            <a:r>
              <a:rPr lang="en-US" sz="700" dirty="0">
                <a:solidFill>
                  <a:srgbClr val="979D9D"/>
                </a:solidFill>
              </a:rPr>
              <a:t>	© 2018 Gartner, Inc. and/or its affiliates. All rights reserved. Gartner is a registered trademark of Gartner, Inc. and its affiliates.</a:t>
            </a:r>
          </a:p>
        </p:txBody>
      </p:sp>
      <p:sp>
        <p:nvSpPr>
          <p:cNvPr id="8" name="TextBox 7"/>
          <p:cNvSpPr txBox="1"/>
          <p:nvPr userDrawn="1"/>
        </p:nvSpPr>
        <p:spPr>
          <a:xfrm>
            <a:off x="692741" y="6297997"/>
            <a:ext cx="2314812" cy="107722"/>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r>
              <a:rPr lang="en-US" sz="700" b="1" kern="1200" dirty="0">
                <a:solidFill>
                  <a:srgbClr val="979D9D"/>
                </a:solidFill>
                <a:latin typeface="+mn-lt"/>
                <a:ea typeface="+mn-ea"/>
                <a:cs typeface="+mn-cs"/>
              </a:rPr>
              <a:t>RESTRICTED</a:t>
            </a:r>
          </a:p>
        </p:txBody>
      </p:sp>
    </p:spTree>
    <p:extLst>
      <p:ext uri="{BB962C8B-B14F-4D97-AF65-F5344CB8AC3E}">
        <p14:creationId xmlns:p14="http://schemas.microsoft.com/office/powerpoint/2010/main" val="3362298311"/>
      </p:ext>
    </p:extLst>
  </p:cSld>
  <p:clrMap bg1="lt1" tx1="dk1" bg2="lt2" tx2="dk2" accent1="accent1" accent2="accent2" accent3="accent3" accent4="accent4" accent5="accent5" accent6="accent6" hlink="hlink" folHlink="folHlink"/>
  <p:sldLayoutIdLst>
    <p:sldLayoutId id="2147483745" r:id="rId1"/>
    <p:sldLayoutId id="2147483786" r:id="rId2"/>
    <p:sldLayoutId id="2147483751" r:id="rId3"/>
    <p:sldLayoutId id="2147483750" r:id="rId4"/>
    <p:sldLayoutId id="2147483746" r:id="rId5"/>
    <p:sldLayoutId id="2147483759" r:id="rId6"/>
    <p:sldLayoutId id="2147483748" r:id="rId7"/>
    <p:sldLayoutId id="2147483761" r:id="rId8"/>
    <p:sldLayoutId id="2147483762" r:id="rId9"/>
    <p:sldLayoutId id="2147483763" r:id="rId10"/>
    <p:sldLayoutId id="2147483764" r:id="rId11"/>
    <p:sldLayoutId id="2147483788" r:id="rId12"/>
  </p:sldLayoutIdLst>
  <p:hf sldNum="0" hdr="0" ftr="0" dt="0"/>
  <p:txStyles>
    <p:titleStyle>
      <a:lvl1pPr algn="l" defTabSz="914400" rtl="0" eaLnBrk="1" latinLnBrk="0" hangingPunct="1">
        <a:lnSpc>
          <a:spcPct val="90000"/>
        </a:lnSpc>
        <a:spcBef>
          <a:spcPct val="0"/>
        </a:spcBef>
        <a:spcAft>
          <a:spcPts val="1200"/>
        </a:spcAft>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tx2"/>
        </a:buClr>
        <a:buSzPct val="90000"/>
        <a:buFont typeface="Wingdings" panose="05000000000000000000"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2pPr>
      <a:lvl3pPr marL="77724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3pPr>
      <a:lvl4pPr marL="105156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4pPr>
      <a:lvl5pPr marL="128016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A4A3A4"/>
          </p15:clr>
        </p15:guide>
        <p15:guide id="3" pos="288" userDrawn="1">
          <p15:clr>
            <a:srgbClr val="5ACBF0"/>
          </p15:clr>
        </p15:guide>
        <p15:guide id="4" orient="horz" pos="2160" userDrawn="1">
          <p15:clr>
            <a:srgbClr val="A4A3A4"/>
          </p15:clr>
        </p15:guide>
        <p15:guide id="5" orient="horz" pos="231" userDrawn="1">
          <p15:clr>
            <a:srgbClr val="5ACBF0"/>
          </p15:clr>
        </p15:guide>
        <p15:guide id="6" pos="7391" userDrawn="1">
          <p15:clr>
            <a:srgbClr val="5ACBF0"/>
          </p15:clr>
        </p15:guide>
        <p15:guide id="7" orient="horz" pos="3772" userDrawn="1">
          <p15:clr>
            <a:srgbClr val="FBAE40"/>
          </p15:clr>
        </p15:guide>
        <p15:guide id="9" orient="horz" pos="4110" userDrawn="1">
          <p15:clr>
            <a:srgbClr val="5ACBF0"/>
          </p15:clr>
        </p15:guide>
        <p15:guide id="10" orient="horz" pos="537" userDrawn="1">
          <p15:clr>
            <a:srgbClr val="FDE53C"/>
          </p15:clr>
        </p15:guide>
        <p15:guide id="11" orient="horz" pos="846" userDrawn="1">
          <p15:clr>
            <a:srgbClr val="FDE53C"/>
          </p15:clr>
        </p15:guide>
        <p15:guide id="12" orient="horz" pos="962" userDrawn="1">
          <p15:clr>
            <a:srgbClr val="5ACBF0"/>
          </p15:clr>
        </p15:guide>
        <p15:guide id="13" orient="horz" pos="4002" userDrawn="1">
          <p15:clr>
            <a:srgbClr val="5ACBF0"/>
          </p15:clr>
        </p15:guide>
        <p15:guide id="14" pos="3752" userDrawn="1">
          <p15:clr>
            <a:srgbClr val="5ACBF0"/>
          </p15:clr>
        </p15:guide>
        <p15:guide id="15" pos="3927" userDrawn="1">
          <p15:clr>
            <a:srgbClr val="5ACBF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095142" y="1369439"/>
            <a:ext cx="4616743" cy="3234645"/>
          </a:xfrm>
        </p:spPr>
        <p:txBody>
          <a:bodyPr>
            <a:normAutofit/>
          </a:bodyPr>
          <a:lstStyle/>
          <a:p>
            <a:pPr>
              <a:lnSpc>
                <a:spcPct val="100000"/>
              </a:lnSpc>
              <a:spcAft>
                <a:spcPts val="0"/>
              </a:spcAft>
            </a:pPr>
            <a:r>
              <a:rPr lang="en-US" dirty="0"/>
              <a:t/>
            </a:r>
            <a:br>
              <a:rPr lang="en-US" dirty="0"/>
            </a:br>
            <a:r>
              <a:rPr lang="en-US" dirty="0"/>
              <a:t>Channel Selection Tool</a:t>
            </a:r>
          </a:p>
        </p:txBody>
      </p:sp>
      <p:sp>
        <p:nvSpPr>
          <p:cNvPr id="16" name="TextBox 6"/>
          <p:cNvSpPr txBox="1"/>
          <p:nvPr/>
        </p:nvSpPr>
        <p:spPr>
          <a:xfrm>
            <a:off x="7871019" y="449180"/>
            <a:ext cx="3880339" cy="502117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rtl="0" eaLnBrk="1" latinLnBrk="0" hangingPunct="1"/>
            <a:r>
              <a:rPr lang="en-US" sz="1400" b="1" dirty="0">
                <a:solidFill>
                  <a:schemeClr val="tx1"/>
                </a:solidFill>
                <a:latin typeface="Arial Black" panose="020B0A04020102020204" pitchFamily="34" charset="0"/>
                <a:cs typeface="Arial" panose="020B0604020202020204" pitchFamily="34" charset="0"/>
              </a:rPr>
              <a:t>What it does</a:t>
            </a:r>
          </a:p>
          <a:p>
            <a:r>
              <a:rPr lang="en-US" sz="1200" dirty="0">
                <a:solidFill>
                  <a:schemeClr val="tx1"/>
                </a:solidFill>
              </a:rPr>
              <a:t>The Channel Selection Tool will help you identify a appropriate mix of communication delivery channels and determine how frequently and when to use them</a:t>
            </a:r>
          </a:p>
          <a:p>
            <a:endParaRPr lang="en-US" sz="1400" b="1" dirty="0">
              <a:solidFill>
                <a:schemeClr val="tx1"/>
              </a:solidFill>
              <a:cs typeface="Arial" panose="020B0604020202020204" pitchFamily="34" charset="0"/>
            </a:endParaRPr>
          </a:p>
          <a:p>
            <a:r>
              <a:rPr lang="en-US" sz="1400" b="1" dirty="0">
                <a:solidFill>
                  <a:schemeClr val="tx1"/>
                </a:solidFill>
                <a:latin typeface="Arial Black" panose="020B0A04020102020204" pitchFamily="34" charset="0"/>
                <a:cs typeface="Arial" panose="020B0604020202020204" pitchFamily="34" charset="0"/>
              </a:rPr>
              <a:t>Instructions</a:t>
            </a:r>
            <a:endParaRPr lang="en-US" sz="1400" dirty="0">
              <a:solidFill>
                <a:schemeClr val="tx1"/>
              </a:solidFill>
              <a:latin typeface="Arial Black" panose="020B0A04020102020204" pitchFamily="34" charset="0"/>
              <a:cs typeface="Arial" panose="020B0604020202020204" pitchFamily="34" charset="0"/>
            </a:endParaRPr>
          </a:p>
          <a:p>
            <a:r>
              <a:rPr lang="en-US" sz="1200" b="1" dirty="0">
                <a:solidFill>
                  <a:schemeClr val="tx1"/>
                </a:solidFill>
              </a:rPr>
              <a:t>Slide 2: Considerations for Selecting Communication Delivery Channels</a:t>
            </a:r>
          </a:p>
          <a:p>
            <a:pPr marL="171450" indent="-171450">
              <a:buFontTx/>
              <a:buChar char="-"/>
            </a:pPr>
            <a:r>
              <a:rPr lang="en-US" sz="1200" dirty="0">
                <a:solidFill>
                  <a:schemeClr val="tx1"/>
                </a:solidFill>
              </a:rPr>
              <a:t>Use the table to evaluate potential communication delivery channels for different employee segments most impacted by the change (identified in task 1.2) based on your communication objectives identified in task 1.3.</a:t>
            </a:r>
            <a:endParaRPr lang="en-US" sz="1200" b="1" dirty="0">
              <a:solidFill>
                <a:schemeClr val="tx1"/>
              </a:solidFill>
            </a:endParaRPr>
          </a:p>
          <a:p>
            <a:r>
              <a:rPr lang="en-US" sz="1200" b="1" dirty="0">
                <a:solidFill>
                  <a:schemeClr val="tx1"/>
                </a:solidFill>
              </a:rPr>
              <a:t>Slide 3: Guide to Select the Communication Channel </a:t>
            </a:r>
          </a:p>
          <a:p>
            <a:r>
              <a:rPr lang="en-US" sz="1200" b="1" dirty="0">
                <a:solidFill>
                  <a:schemeClr val="tx1"/>
                </a:solidFill>
              </a:rPr>
              <a:t>- </a:t>
            </a:r>
            <a:r>
              <a:rPr lang="en-US" sz="1200" dirty="0">
                <a:solidFill>
                  <a:schemeClr val="tx1"/>
                </a:solidFill>
              </a:rPr>
              <a:t>Read the pros and cons and suitability of different channels of communication. </a:t>
            </a:r>
          </a:p>
          <a:p>
            <a:r>
              <a:rPr lang="en-US" sz="1200" b="1" dirty="0">
                <a:solidFill>
                  <a:schemeClr val="tx1"/>
                </a:solidFill>
              </a:rPr>
              <a:t>Slide 4: Communication Channel and Frequency Selection Worksheet</a:t>
            </a:r>
          </a:p>
          <a:p>
            <a:pPr marL="177800" indent="-177800"/>
            <a:r>
              <a:rPr lang="en-US" sz="1200" dirty="0">
                <a:solidFill>
                  <a:schemeClr val="tx1"/>
                </a:solidFill>
              </a:rPr>
              <a:t>-    Use the provided template to document the communication channels and their frequency based on the employee segment and the communication objective</a:t>
            </a:r>
            <a:r>
              <a:rPr lang="en-SG" sz="1200" dirty="0">
                <a:solidFill>
                  <a:schemeClr val="tx1"/>
                </a:solidFill>
              </a:rPr>
              <a:t>.</a:t>
            </a:r>
            <a:endParaRPr lang="en-US" sz="1200" dirty="0">
              <a:solidFill>
                <a:schemeClr val="tx1"/>
              </a:solidFill>
            </a:endParaRPr>
          </a:p>
        </p:txBody>
      </p:sp>
    </p:spTree>
    <p:extLst>
      <p:ext uri="{BB962C8B-B14F-4D97-AF65-F5344CB8AC3E}">
        <p14:creationId xmlns:p14="http://schemas.microsoft.com/office/powerpoint/2010/main" val="439970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6">
            <a:extLst>
              <a:ext uri="{FF2B5EF4-FFF2-40B4-BE49-F238E27FC236}">
                <a16:creationId xmlns:a16="http://schemas.microsoft.com/office/drawing/2014/main" xmlns="" id="{39CFF37E-F002-4A9D-859D-70B897501920}"/>
              </a:ext>
            </a:extLst>
          </p:cNvPr>
          <p:cNvSpPr>
            <a:spLocks noGrp="1"/>
          </p:cNvSpPr>
          <p:nvPr>
            <p:ph type="title"/>
          </p:nvPr>
        </p:nvSpPr>
        <p:spPr>
          <a:xfrm>
            <a:off x="457200" y="366713"/>
            <a:ext cx="11276013" cy="442912"/>
          </a:xfrm>
        </p:spPr>
        <p:txBody>
          <a:bodyPr/>
          <a:lstStyle/>
          <a:p>
            <a:r>
              <a:rPr lang="en-US" b="1" dirty="0"/>
              <a:t>Considerations for Selecting Delivery Channels</a:t>
            </a:r>
          </a:p>
        </p:txBody>
      </p:sp>
      <p:graphicFrame>
        <p:nvGraphicFramePr>
          <p:cNvPr id="5" name="Table 4">
            <a:extLst>
              <a:ext uri="{FF2B5EF4-FFF2-40B4-BE49-F238E27FC236}">
                <a16:creationId xmlns:a16="http://schemas.microsoft.com/office/drawing/2014/main" xmlns="" id="{C036FC73-D847-4EE1-B6E2-55D62E84C297}"/>
              </a:ext>
            </a:extLst>
          </p:cNvPr>
          <p:cNvGraphicFramePr>
            <a:graphicFrameLocks noGrp="1"/>
          </p:cNvGraphicFramePr>
          <p:nvPr>
            <p:extLst>
              <p:ext uri="{D42A27DB-BD31-4B8C-83A1-F6EECF244321}">
                <p14:modId xmlns:p14="http://schemas.microsoft.com/office/powerpoint/2010/main" val="729821542"/>
              </p:ext>
            </p:extLst>
          </p:nvPr>
        </p:nvGraphicFramePr>
        <p:xfrm>
          <a:off x="457200" y="1242256"/>
          <a:ext cx="10713563" cy="4861430"/>
        </p:xfrm>
        <a:graphic>
          <a:graphicData uri="http://schemas.openxmlformats.org/drawingml/2006/table">
            <a:tbl>
              <a:tblPr firstRow="1" bandRow="1">
                <a:tableStyleId>{5C22544A-7EE6-4342-B048-85BDC9FD1C3A}</a:tableStyleId>
              </a:tblPr>
              <a:tblGrid>
                <a:gridCol w="1676913">
                  <a:extLst>
                    <a:ext uri="{9D8B030D-6E8A-4147-A177-3AD203B41FA5}">
                      <a16:colId xmlns:a16="http://schemas.microsoft.com/office/drawing/2014/main" xmlns="" val="20000"/>
                    </a:ext>
                  </a:extLst>
                </a:gridCol>
                <a:gridCol w="2089169">
                  <a:extLst>
                    <a:ext uri="{9D8B030D-6E8A-4147-A177-3AD203B41FA5}">
                      <a16:colId xmlns:a16="http://schemas.microsoft.com/office/drawing/2014/main" xmlns="" val="20001"/>
                    </a:ext>
                  </a:extLst>
                </a:gridCol>
                <a:gridCol w="3654187">
                  <a:extLst>
                    <a:ext uri="{9D8B030D-6E8A-4147-A177-3AD203B41FA5}">
                      <a16:colId xmlns:a16="http://schemas.microsoft.com/office/drawing/2014/main" xmlns="" val="20002"/>
                    </a:ext>
                  </a:extLst>
                </a:gridCol>
                <a:gridCol w="3293294">
                  <a:extLst>
                    <a:ext uri="{9D8B030D-6E8A-4147-A177-3AD203B41FA5}">
                      <a16:colId xmlns:a16="http://schemas.microsoft.com/office/drawing/2014/main" xmlns="" val="20003"/>
                    </a:ext>
                  </a:extLst>
                </a:gridCol>
              </a:tblGrid>
              <a:tr h="242902">
                <a:tc>
                  <a:txBody>
                    <a:bodyPr/>
                    <a:lstStyle/>
                    <a:p>
                      <a:pPr algn="ctr"/>
                      <a:r>
                        <a:rPr lang="en-US" sz="1200" dirty="0">
                          <a:latin typeface="+mn-lt"/>
                        </a:rPr>
                        <a:t>Channel Type</a:t>
                      </a:r>
                    </a:p>
                  </a:txBody>
                  <a:tcPr/>
                </a:tc>
                <a:tc>
                  <a:txBody>
                    <a:bodyPr/>
                    <a:lstStyle/>
                    <a:p>
                      <a:pPr algn="ctr"/>
                      <a:r>
                        <a:rPr lang="en-US" sz="1200" dirty="0">
                          <a:latin typeface="+mn-lt"/>
                        </a:rPr>
                        <a:t>Examples</a:t>
                      </a:r>
                    </a:p>
                  </a:txBody>
                  <a:tcPr/>
                </a:tc>
                <a:tc>
                  <a:txBody>
                    <a:bodyPr/>
                    <a:lstStyle/>
                    <a:p>
                      <a:pPr algn="ctr"/>
                      <a:r>
                        <a:rPr lang="en-US" sz="1200" dirty="0">
                          <a:latin typeface="+mn-lt"/>
                        </a:rPr>
                        <a:t>Benefits</a:t>
                      </a:r>
                    </a:p>
                  </a:txBody>
                  <a:tcPr/>
                </a:tc>
                <a:tc>
                  <a:txBody>
                    <a:bodyPr/>
                    <a:lstStyle/>
                    <a:p>
                      <a:pPr algn="ctr"/>
                      <a:r>
                        <a:rPr lang="en-US" sz="1200" dirty="0">
                          <a:latin typeface="+mn-lt"/>
                        </a:rPr>
                        <a:t>Challenges</a:t>
                      </a:r>
                    </a:p>
                  </a:txBody>
                  <a:tcPr/>
                </a:tc>
                <a:extLst>
                  <a:ext uri="{0D108BD9-81ED-4DB2-BD59-A6C34878D82A}">
                    <a16:rowId xmlns:a16="http://schemas.microsoft.com/office/drawing/2014/main" xmlns="" val="10000"/>
                  </a:ext>
                </a:extLst>
              </a:tr>
              <a:tr h="1565371">
                <a:tc>
                  <a:txBody>
                    <a:bodyPr/>
                    <a:lstStyle/>
                    <a:p>
                      <a:pPr marL="0" indent="0" algn="l" defTabSz="914400" rtl="0" eaLnBrk="1" latinLnBrk="0" hangingPunct="1">
                        <a:buFont typeface="Wingdings" panose="05000000000000000000" pitchFamily="2" charset="2"/>
                        <a:buNone/>
                      </a:pPr>
                      <a:r>
                        <a:rPr lang="en-US" sz="1200" kern="1200" dirty="0">
                          <a:solidFill>
                            <a:schemeClr val="bg2"/>
                          </a:solidFill>
                          <a:latin typeface="+mn-lt"/>
                          <a:ea typeface="+mn-ea"/>
                          <a:cs typeface="+mn-cs"/>
                        </a:rPr>
                        <a:t>Virtual One-Way</a:t>
                      </a:r>
                    </a:p>
                  </a:txBody>
                  <a:tcPr anchor="ctr">
                    <a:solidFill>
                      <a:schemeClr val="accent1"/>
                    </a:solidFill>
                  </a:tcPr>
                </a:tc>
                <a:tc>
                  <a:txBody>
                    <a:bodyPr/>
                    <a:lstStyle/>
                    <a:p>
                      <a:pPr marL="171450" indent="-171450" algn="l" defTabSz="914400" rtl="0" eaLnBrk="1" latinLnBrk="0" hangingPunct="1">
                        <a:buClr>
                          <a:srgbClr val="00B050"/>
                        </a:buClr>
                        <a:buFont typeface="Wingdings" panose="05000000000000000000" pitchFamily="2" charset="2"/>
                        <a:buChar char="§"/>
                      </a:pPr>
                      <a:r>
                        <a:rPr lang="en-US" sz="1200" kern="1200" dirty="0">
                          <a:solidFill>
                            <a:schemeClr val="dk1"/>
                          </a:solidFill>
                          <a:latin typeface="+mn-lt"/>
                          <a:ea typeface="+mn-ea"/>
                          <a:cs typeface="+mn-cs"/>
                        </a:rPr>
                        <a:t>Blogs</a:t>
                      </a:r>
                    </a:p>
                    <a:p>
                      <a:pPr marL="171450" indent="-171450" algn="l" defTabSz="914400" rtl="0" eaLnBrk="1" latinLnBrk="0" hangingPunct="1">
                        <a:buClr>
                          <a:srgbClr val="00B050"/>
                        </a:buClr>
                        <a:buFont typeface="Wingdings" panose="05000000000000000000" pitchFamily="2" charset="2"/>
                        <a:buChar char="§"/>
                      </a:pPr>
                      <a:r>
                        <a:rPr lang="en-US" sz="1200" kern="1200" dirty="0">
                          <a:solidFill>
                            <a:schemeClr val="dk1"/>
                          </a:solidFill>
                          <a:latin typeface="+mn-lt"/>
                          <a:ea typeface="+mn-ea"/>
                          <a:cs typeface="+mn-cs"/>
                        </a:rPr>
                        <a:t>E-mails</a:t>
                      </a:r>
                    </a:p>
                    <a:p>
                      <a:pPr marL="171450" indent="-171450" algn="l" defTabSz="914400" rtl="0" eaLnBrk="1" latinLnBrk="0" hangingPunct="1">
                        <a:buClr>
                          <a:srgbClr val="00B050"/>
                        </a:buClr>
                        <a:buFont typeface="Wingdings" panose="05000000000000000000" pitchFamily="2" charset="2"/>
                        <a:buChar char="§"/>
                      </a:pPr>
                      <a:r>
                        <a:rPr lang="en-US" sz="1200" kern="1200" dirty="0">
                          <a:solidFill>
                            <a:schemeClr val="dk1"/>
                          </a:solidFill>
                          <a:latin typeface="+mn-lt"/>
                          <a:ea typeface="+mn-ea"/>
                          <a:cs typeface="+mn-cs"/>
                        </a:rPr>
                        <a:t>Intranet postings</a:t>
                      </a:r>
                    </a:p>
                    <a:p>
                      <a:pPr marL="171450" indent="-171450" algn="l" defTabSz="914400" rtl="0" eaLnBrk="1" latinLnBrk="0" hangingPunct="1">
                        <a:buClr>
                          <a:srgbClr val="00B050"/>
                        </a:buClr>
                        <a:buFont typeface="Wingdings" panose="05000000000000000000" pitchFamily="2" charset="2"/>
                        <a:buChar char="§"/>
                      </a:pPr>
                      <a:r>
                        <a:rPr lang="en-US" sz="1200" kern="1200" dirty="0">
                          <a:solidFill>
                            <a:schemeClr val="dk1"/>
                          </a:solidFill>
                          <a:latin typeface="+mn-lt"/>
                          <a:ea typeface="+mn-ea"/>
                          <a:cs typeface="+mn-cs"/>
                        </a:rPr>
                        <a:t>Podcasts</a:t>
                      </a:r>
                    </a:p>
                    <a:p>
                      <a:pPr marL="171450" indent="-171450" algn="l" defTabSz="914400" rtl="0" eaLnBrk="1" latinLnBrk="0" hangingPunct="1">
                        <a:buClr>
                          <a:srgbClr val="00B050"/>
                        </a:buClr>
                        <a:buFont typeface="Wingdings" panose="05000000000000000000" pitchFamily="2" charset="2"/>
                        <a:buChar char="§"/>
                      </a:pPr>
                      <a:r>
                        <a:rPr lang="en-US" sz="1200" kern="1200" dirty="0">
                          <a:solidFill>
                            <a:schemeClr val="dk1"/>
                          </a:solidFill>
                          <a:latin typeface="+mn-lt"/>
                          <a:ea typeface="+mn-ea"/>
                          <a:cs typeface="+mn-cs"/>
                        </a:rPr>
                        <a:t>Phone Applications</a:t>
                      </a:r>
                    </a:p>
                  </a:txBody>
                  <a:tcPr anchor="ctr">
                    <a:solidFill>
                      <a:schemeClr val="bg1">
                        <a:lumMod val="85000"/>
                      </a:schemeClr>
                    </a:solidFill>
                  </a:tcPr>
                </a:tc>
                <a:tc>
                  <a:txBody>
                    <a:bodyPr/>
                    <a:lstStyle/>
                    <a:p>
                      <a:pPr marL="171450" indent="-171450">
                        <a:buClr>
                          <a:srgbClr val="00B050"/>
                        </a:buClr>
                        <a:buFont typeface="Wingdings" panose="05000000000000000000" pitchFamily="2" charset="2"/>
                        <a:buChar char="ü"/>
                      </a:pPr>
                      <a:r>
                        <a:rPr lang="en-US" sz="1200" dirty="0">
                          <a:latin typeface="+mn-lt"/>
                        </a:rPr>
                        <a:t>Reaches large audiences at the same time</a:t>
                      </a:r>
                    </a:p>
                    <a:p>
                      <a:pPr marL="171450" indent="-171450">
                        <a:buClr>
                          <a:srgbClr val="00B050"/>
                        </a:buClr>
                        <a:buFont typeface="Wingdings" panose="05000000000000000000" pitchFamily="2" charset="2"/>
                        <a:buChar char="ü"/>
                      </a:pPr>
                      <a:r>
                        <a:rPr lang="en-US" sz="1200" dirty="0">
                          <a:latin typeface="+mn-lt"/>
                        </a:rPr>
                        <a:t>Ensures consistent message delivery</a:t>
                      </a:r>
                    </a:p>
                    <a:p>
                      <a:pPr marL="171450" indent="-171450">
                        <a:buClr>
                          <a:srgbClr val="00B050"/>
                        </a:buClr>
                        <a:buFont typeface="Wingdings" panose="05000000000000000000" pitchFamily="2" charset="2"/>
                        <a:buChar char="ü"/>
                      </a:pPr>
                      <a:r>
                        <a:rPr lang="en-US" sz="1200" dirty="0">
                          <a:latin typeface="+mn-lt"/>
                        </a:rPr>
                        <a:t>Cost-effective</a:t>
                      </a:r>
                    </a:p>
                    <a:p>
                      <a:pPr marL="171450" indent="-171450">
                        <a:buClr>
                          <a:srgbClr val="00B050"/>
                        </a:buClr>
                        <a:buFont typeface="Wingdings" panose="05000000000000000000" pitchFamily="2" charset="2"/>
                        <a:buChar char="ü"/>
                      </a:pPr>
                      <a:r>
                        <a:rPr lang="en-US" sz="1200" dirty="0">
                          <a:latin typeface="+mn-lt"/>
                        </a:rPr>
                        <a:t>Efficient</a:t>
                      </a:r>
                    </a:p>
                  </a:txBody>
                  <a:tcPr anchor="ctr"/>
                </a:tc>
                <a:tc>
                  <a:txBody>
                    <a:bodyPr/>
                    <a:lstStyle/>
                    <a:p>
                      <a:pPr marL="171450" indent="-171450">
                        <a:buClr>
                          <a:srgbClr val="FF0000"/>
                        </a:buClr>
                        <a:buFont typeface="Courier New" panose="02070309020205020404" pitchFamily="49" charset="0"/>
                        <a:buChar char="o"/>
                      </a:pPr>
                      <a:r>
                        <a:rPr lang="en-US" sz="1200" dirty="0">
                          <a:latin typeface="+mn-lt"/>
                        </a:rPr>
                        <a:t>Tone of message can be misunderstood or/and perceived</a:t>
                      </a:r>
                      <a:r>
                        <a:rPr lang="en-US" sz="1200" baseline="0" dirty="0">
                          <a:latin typeface="+mn-lt"/>
                        </a:rPr>
                        <a:t> as impersonal by employees.</a:t>
                      </a:r>
                      <a:endParaRPr lang="en-US" sz="1200" dirty="0">
                        <a:latin typeface="+mn-lt"/>
                      </a:endParaRPr>
                    </a:p>
                    <a:p>
                      <a:pPr marL="171450" indent="-171450">
                        <a:buClr>
                          <a:srgbClr val="FF0000"/>
                        </a:buClr>
                        <a:buFont typeface="Courier New" panose="02070309020205020404" pitchFamily="49" charset="0"/>
                        <a:buChar char="o"/>
                      </a:pPr>
                      <a:r>
                        <a:rPr lang="en-US" sz="1200" dirty="0">
                          <a:latin typeface="+mn-lt"/>
                        </a:rPr>
                        <a:t>Does not allow employees to ask questions or supply feedback immediately.</a:t>
                      </a:r>
                    </a:p>
                    <a:p>
                      <a:pPr marL="171450" indent="-171450">
                        <a:buClr>
                          <a:srgbClr val="FF0000"/>
                        </a:buClr>
                        <a:buFont typeface="Courier New" panose="02070309020205020404" pitchFamily="49" charset="0"/>
                        <a:buChar char="o"/>
                      </a:pPr>
                      <a:r>
                        <a:rPr lang="en-US" sz="1200" dirty="0">
                          <a:latin typeface="+mn-lt"/>
                        </a:rPr>
                        <a:t>Does not allow for versioning messages for different employee</a:t>
                      </a:r>
                      <a:r>
                        <a:rPr lang="en-US" sz="1200" baseline="0" dirty="0">
                          <a:latin typeface="+mn-lt"/>
                        </a:rPr>
                        <a:t> segments.</a:t>
                      </a:r>
                      <a:endParaRPr lang="en-US" sz="1200" dirty="0">
                        <a:latin typeface="+mn-lt"/>
                      </a:endParaRPr>
                    </a:p>
                  </a:txBody>
                  <a:tcPr/>
                </a:tc>
                <a:extLst>
                  <a:ext uri="{0D108BD9-81ED-4DB2-BD59-A6C34878D82A}">
                    <a16:rowId xmlns:a16="http://schemas.microsoft.com/office/drawing/2014/main" xmlns="" val="10001"/>
                  </a:ext>
                </a:extLst>
              </a:tr>
              <a:tr h="1220699">
                <a:tc>
                  <a:txBody>
                    <a:bodyPr/>
                    <a:lstStyle/>
                    <a:p>
                      <a:r>
                        <a:rPr lang="en-US" sz="1200" b="1" dirty="0">
                          <a:solidFill>
                            <a:schemeClr val="bg1"/>
                          </a:solidFill>
                          <a:latin typeface="+mn-lt"/>
                        </a:rPr>
                        <a:t>Virtual Interactive</a:t>
                      </a:r>
                    </a:p>
                  </a:txBody>
                  <a:tcPr anchor="ctr">
                    <a:solidFill>
                      <a:schemeClr val="accent1"/>
                    </a:solidFill>
                  </a:tcPr>
                </a:tc>
                <a:tc>
                  <a:txBody>
                    <a:bodyPr/>
                    <a:lstStyle/>
                    <a:p>
                      <a:pPr marL="171450" indent="-171450">
                        <a:buFont typeface="Wingdings" panose="05000000000000000000" pitchFamily="2" charset="2"/>
                        <a:buChar char="§"/>
                      </a:pPr>
                      <a:r>
                        <a:rPr lang="en-US" sz="1200" dirty="0">
                          <a:latin typeface="+mn-lt"/>
                        </a:rPr>
                        <a:t>Online chats</a:t>
                      </a:r>
                      <a:r>
                        <a:rPr lang="en-US" sz="1200" baseline="0" dirty="0">
                          <a:latin typeface="+mn-lt"/>
                        </a:rPr>
                        <a:t> (Messenger</a:t>
                      </a:r>
                      <a:r>
                        <a:rPr lang="en-US" sz="1200" dirty="0">
                          <a:latin typeface="+mn-lt"/>
                        </a:rPr>
                        <a:t>,</a:t>
                      </a:r>
                      <a:r>
                        <a:rPr lang="en-US" sz="1200" baseline="0" dirty="0">
                          <a:latin typeface="+mn-lt"/>
                        </a:rPr>
                        <a:t> WhatsApp, LinkedIn, etc.)</a:t>
                      </a:r>
                      <a:endParaRPr lang="en-US" sz="1200" dirty="0">
                        <a:latin typeface="+mn-lt"/>
                      </a:endParaRPr>
                    </a:p>
                    <a:p>
                      <a:pPr marL="171450" indent="-171450">
                        <a:buFont typeface="Wingdings" panose="05000000000000000000" pitchFamily="2" charset="2"/>
                        <a:buChar char="§"/>
                      </a:pPr>
                      <a:r>
                        <a:rPr lang="en-US" sz="1200" dirty="0">
                          <a:latin typeface="+mn-lt"/>
                        </a:rPr>
                        <a:t>Teleconference</a:t>
                      </a:r>
                    </a:p>
                    <a:p>
                      <a:pPr marL="171450" indent="-171450">
                        <a:buFont typeface="Wingdings" panose="05000000000000000000" pitchFamily="2" charset="2"/>
                        <a:buChar char="§"/>
                      </a:pPr>
                      <a:r>
                        <a:rPr lang="en-US" sz="1200" dirty="0">
                          <a:latin typeface="+mn-lt"/>
                        </a:rPr>
                        <a:t>Web/video conference</a:t>
                      </a:r>
                    </a:p>
                  </a:txBody>
                  <a:tcPr anchor="ctr"/>
                </a:tc>
                <a:tc>
                  <a:txBody>
                    <a:bodyPr/>
                    <a:lstStyle/>
                    <a:p>
                      <a:pPr marL="171450" indent="-171450">
                        <a:buClr>
                          <a:srgbClr val="00B050"/>
                        </a:buClr>
                        <a:buFont typeface="Wingdings" panose="05000000000000000000" pitchFamily="2" charset="2"/>
                        <a:buChar char="ü"/>
                      </a:pPr>
                      <a:r>
                        <a:rPr lang="en-US" sz="1200" dirty="0">
                          <a:latin typeface="+mn-lt"/>
                        </a:rPr>
                        <a:t>Enables employees to ask questions immediately, sometimes in an anonymous environment</a:t>
                      </a:r>
                    </a:p>
                    <a:p>
                      <a:pPr marL="171450" indent="-171450">
                        <a:buClr>
                          <a:srgbClr val="00B050"/>
                        </a:buClr>
                        <a:buFont typeface="Wingdings" panose="05000000000000000000" pitchFamily="2" charset="2"/>
                        <a:buChar char="ü"/>
                      </a:pPr>
                      <a:r>
                        <a:rPr lang="en-US" sz="1200" dirty="0">
                          <a:latin typeface="+mn-lt"/>
                        </a:rPr>
                        <a:t>Ensures consistent message delivery</a:t>
                      </a:r>
                    </a:p>
                    <a:p>
                      <a:pPr marL="171450" indent="-171450">
                        <a:buClr>
                          <a:srgbClr val="00B050"/>
                        </a:buClr>
                        <a:buFont typeface="Wingdings" panose="05000000000000000000" pitchFamily="2" charset="2"/>
                        <a:buChar char="ü"/>
                      </a:pPr>
                      <a:r>
                        <a:rPr lang="en-US" sz="1200" dirty="0">
                          <a:latin typeface="+mn-lt"/>
                        </a:rPr>
                        <a:t>Can be more cost-effective than in-person communications</a:t>
                      </a:r>
                    </a:p>
                  </a:txBody>
                  <a:tcPr anchor="ctr"/>
                </a:tc>
                <a:tc>
                  <a:txBody>
                    <a:bodyPr/>
                    <a:lstStyle/>
                    <a:p>
                      <a:pPr marL="171450" indent="-171450">
                        <a:buClr>
                          <a:srgbClr val="FF0000"/>
                        </a:buClr>
                        <a:buFont typeface="Courier New" panose="02070309020205020404" pitchFamily="49" charset="0"/>
                        <a:buChar char="o"/>
                      </a:pPr>
                      <a:r>
                        <a:rPr lang="en-US" sz="1200" b="0" i="0" u="none" strike="noStrike" kern="1200" baseline="0" dirty="0">
                          <a:solidFill>
                            <a:schemeClr val="dk1"/>
                          </a:solidFill>
                          <a:latin typeface="+mn-lt"/>
                          <a:ea typeface="+mn-ea"/>
                          <a:cs typeface="+mn-cs"/>
                        </a:rPr>
                        <a:t>Can be time-consuming and costly (though less so than in-person channels) to use.</a:t>
                      </a:r>
                    </a:p>
                  </a:txBody>
                  <a:tcPr anchor="ctr"/>
                </a:tc>
                <a:extLst>
                  <a:ext uri="{0D108BD9-81ED-4DB2-BD59-A6C34878D82A}">
                    <a16:rowId xmlns:a16="http://schemas.microsoft.com/office/drawing/2014/main" xmlns="" val="10002"/>
                  </a:ext>
                </a:extLst>
              </a:tr>
              <a:tr h="1801040">
                <a:tc>
                  <a:txBody>
                    <a:bodyPr/>
                    <a:lstStyle/>
                    <a:p>
                      <a:r>
                        <a:rPr lang="en-US" sz="1200" b="1" dirty="0">
                          <a:solidFill>
                            <a:schemeClr val="bg1"/>
                          </a:solidFill>
                          <a:latin typeface="+mn-lt"/>
                        </a:rPr>
                        <a:t>In-Person</a:t>
                      </a:r>
                    </a:p>
                  </a:txBody>
                  <a:tcPr anchor="ctr">
                    <a:solidFill>
                      <a:schemeClr val="accent1"/>
                    </a:solidFill>
                  </a:tcPr>
                </a:tc>
                <a:tc>
                  <a:txBody>
                    <a:bodyPr/>
                    <a:lstStyle/>
                    <a:p>
                      <a:pPr marL="171450" indent="-171450">
                        <a:buFont typeface="Wingdings" panose="05000000000000000000" pitchFamily="2" charset="2"/>
                        <a:buChar char="§"/>
                      </a:pPr>
                      <a:r>
                        <a:rPr lang="en-US" sz="1200" b="0" i="0" u="none" strike="noStrike" kern="1200" baseline="0" dirty="0">
                          <a:solidFill>
                            <a:schemeClr val="dk1"/>
                          </a:solidFill>
                          <a:latin typeface="+mn-lt"/>
                          <a:ea typeface="+mn-ea"/>
                          <a:cs typeface="+mn-cs"/>
                        </a:rPr>
                        <a:t>Company events</a:t>
                      </a:r>
                    </a:p>
                    <a:p>
                      <a:pPr marL="171450" indent="-171450">
                        <a:buFont typeface="Wingdings" panose="05000000000000000000" pitchFamily="2" charset="2"/>
                        <a:buChar char="§"/>
                      </a:pPr>
                      <a:r>
                        <a:rPr lang="en-US" sz="1200" b="0" i="0" u="none" strike="noStrike" kern="1200" baseline="0" dirty="0">
                          <a:solidFill>
                            <a:schemeClr val="dk1"/>
                          </a:solidFill>
                          <a:latin typeface="+mn-lt"/>
                          <a:ea typeface="+mn-ea"/>
                          <a:cs typeface="+mn-cs"/>
                        </a:rPr>
                        <a:t>Town Halls</a:t>
                      </a:r>
                    </a:p>
                    <a:p>
                      <a:pPr marL="171450" indent="-171450">
                        <a:buFont typeface="Wingdings" panose="05000000000000000000" pitchFamily="2" charset="2"/>
                        <a:buChar char="§"/>
                      </a:pPr>
                      <a:r>
                        <a:rPr lang="en-US" sz="1200" b="0" i="0" u="none" strike="noStrike" kern="1200" baseline="0" dirty="0">
                          <a:solidFill>
                            <a:schemeClr val="dk1"/>
                          </a:solidFill>
                          <a:latin typeface="+mn-lt"/>
                          <a:ea typeface="+mn-ea"/>
                          <a:cs typeface="+mn-cs"/>
                        </a:rPr>
                        <a:t>Group or one-on-one meetings </a:t>
                      </a:r>
                    </a:p>
                    <a:p>
                      <a:endParaRPr lang="en-US" sz="1200" dirty="0">
                        <a:latin typeface="+mn-lt"/>
                      </a:endParaRPr>
                    </a:p>
                  </a:txBody>
                  <a:tcPr anchor="ctr"/>
                </a:tc>
                <a:tc>
                  <a:txBody>
                    <a:bodyPr/>
                    <a:lstStyle/>
                    <a:p>
                      <a:pPr marL="171450" indent="-171450">
                        <a:buClr>
                          <a:srgbClr val="00B050"/>
                        </a:buClr>
                        <a:buFont typeface="Wingdings" panose="05000000000000000000" pitchFamily="2" charset="2"/>
                        <a:buChar char="ü"/>
                      </a:pPr>
                      <a:r>
                        <a:rPr lang="en-US" sz="1200" dirty="0">
                          <a:latin typeface="+mn-lt"/>
                        </a:rPr>
                        <a:t>Allows immediate employee feedback collection</a:t>
                      </a:r>
                    </a:p>
                    <a:p>
                      <a:pPr marL="171450" indent="-171450">
                        <a:buClr>
                          <a:srgbClr val="00B050"/>
                        </a:buClr>
                        <a:buFont typeface="Wingdings" panose="05000000000000000000" pitchFamily="2" charset="2"/>
                        <a:buChar char="ü"/>
                      </a:pPr>
                      <a:r>
                        <a:rPr lang="en-US" sz="1200" dirty="0">
                          <a:latin typeface="+mn-lt"/>
                        </a:rPr>
                        <a:t>Enables HR to more frequently judge employee reactions and adjust communications in real-time</a:t>
                      </a:r>
                    </a:p>
                    <a:p>
                      <a:pPr marL="171450" indent="-171450">
                        <a:buClr>
                          <a:srgbClr val="00B050"/>
                        </a:buClr>
                        <a:buFont typeface="Wingdings" panose="05000000000000000000" pitchFamily="2" charset="2"/>
                        <a:buChar char="ü"/>
                      </a:pPr>
                      <a:r>
                        <a:rPr lang="en-US" sz="1200" dirty="0">
                          <a:latin typeface="+mn-lt"/>
                        </a:rPr>
                        <a:t>Allows tailoring of message to the specific audience</a:t>
                      </a:r>
                    </a:p>
                  </a:txBody>
                  <a:tcPr anchor="ctr"/>
                </a:tc>
                <a:tc>
                  <a:txBody>
                    <a:bodyPr/>
                    <a:lstStyle/>
                    <a:p>
                      <a:pPr marL="171450" indent="-171450">
                        <a:buClr>
                          <a:srgbClr val="FF0000"/>
                        </a:buClr>
                        <a:buFont typeface="Courier New" panose="02070309020205020404" pitchFamily="49" charset="0"/>
                        <a:buChar char="o"/>
                      </a:pPr>
                      <a:r>
                        <a:rPr lang="en-US" sz="1200" b="0" i="0" u="none" strike="noStrike" kern="1200" baseline="0" dirty="0">
                          <a:solidFill>
                            <a:schemeClr val="dk1"/>
                          </a:solidFill>
                          <a:latin typeface="+mn-lt"/>
                          <a:ea typeface="+mn-ea"/>
                          <a:cs typeface="+mn-cs"/>
                        </a:rPr>
                        <a:t>Can be time-consuming and costly </a:t>
                      </a:r>
                    </a:p>
                    <a:p>
                      <a:pPr marL="171450" indent="-171450">
                        <a:buClr>
                          <a:srgbClr val="FF0000"/>
                        </a:buClr>
                        <a:buFont typeface="Courier New" panose="02070309020205020404" pitchFamily="49" charset="0"/>
                        <a:buChar char="o"/>
                      </a:pPr>
                      <a:r>
                        <a:rPr lang="en-US" sz="1200" b="0" i="0" u="none" strike="noStrike" kern="1200" baseline="0" dirty="0">
                          <a:solidFill>
                            <a:schemeClr val="dk1"/>
                          </a:solidFill>
                          <a:latin typeface="+mn-lt"/>
                          <a:ea typeface="+mn-ea"/>
                          <a:cs typeface="+mn-cs"/>
                        </a:rPr>
                        <a:t>Executive or manager presence may discourage employees from voicing concerns</a:t>
                      </a:r>
                    </a:p>
                    <a:p>
                      <a:pPr marL="171450" indent="-171450">
                        <a:buClr>
                          <a:srgbClr val="FF0000"/>
                        </a:buClr>
                        <a:buFont typeface="Courier New" panose="02070309020205020404" pitchFamily="49" charset="0"/>
                        <a:buChar char="o"/>
                      </a:pPr>
                      <a:r>
                        <a:rPr lang="en-US" sz="1200" b="0" i="0" u="none" strike="noStrike" kern="1200" baseline="0" dirty="0">
                          <a:solidFill>
                            <a:schemeClr val="dk1"/>
                          </a:solidFill>
                          <a:latin typeface="+mn-lt"/>
                          <a:ea typeface="+mn-ea"/>
                          <a:cs typeface="+mn-cs"/>
                        </a:rPr>
                        <a:t>The information cascade (from senior management to line managers) common in this channel can be confusing and lead to inconsistent message delivery </a:t>
                      </a:r>
                    </a:p>
                  </a:txBody>
                  <a:tcPr anchor="ctr"/>
                </a:tc>
                <a:extLst>
                  <a:ext uri="{0D108BD9-81ED-4DB2-BD59-A6C34878D82A}">
                    <a16:rowId xmlns:a16="http://schemas.microsoft.com/office/drawing/2014/main" xmlns="" val="10003"/>
                  </a:ext>
                </a:extLst>
              </a:tr>
            </a:tbl>
          </a:graphicData>
        </a:graphic>
      </p:graphicFrame>
      <p:sp>
        <p:nvSpPr>
          <p:cNvPr id="6" name="Rectangle 5">
            <a:extLst>
              <a:ext uri="{FF2B5EF4-FFF2-40B4-BE49-F238E27FC236}">
                <a16:creationId xmlns:a16="http://schemas.microsoft.com/office/drawing/2014/main" xmlns="" id="{34A240E9-C289-45A5-8487-37D24D0F5D90}"/>
              </a:ext>
            </a:extLst>
          </p:cNvPr>
          <p:cNvSpPr/>
          <p:nvPr/>
        </p:nvSpPr>
        <p:spPr>
          <a:xfrm>
            <a:off x="379427" y="818928"/>
            <a:ext cx="10725347" cy="307777"/>
          </a:xfrm>
          <a:prstGeom prst="rect">
            <a:avLst/>
          </a:prstGeom>
        </p:spPr>
        <p:txBody>
          <a:bodyPr wrap="square">
            <a:spAutoFit/>
          </a:bodyPr>
          <a:lstStyle/>
          <a:p>
            <a:r>
              <a:rPr lang="en-US" sz="1400" dirty="0"/>
              <a:t>Select a communication channel based on message importance, available infrastructure, time, and budget.</a:t>
            </a:r>
          </a:p>
        </p:txBody>
      </p:sp>
    </p:spTree>
    <p:extLst>
      <p:ext uri="{BB962C8B-B14F-4D97-AF65-F5344CB8AC3E}">
        <p14:creationId xmlns:p14="http://schemas.microsoft.com/office/powerpoint/2010/main" val="662158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F398D1-9DD2-43AD-941B-5FD3166C02DF}"/>
              </a:ext>
            </a:extLst>
          </p:cNvPr>
          <p:cNvSpPr>
            <a:spLocks noGrp="1"/>
          </p:cNvSpPr>
          <p:nvPr>
            <p:ph type="title"/>
          </p:nvPr>
        </p:nvSpPr>
        <p:spPr/>
        <p:txBody>
          <a:bodyPr/>
          <a:lstStyle/>
          <a:p>
            <a:r>
              <a:rPr lang="en-US" dirty="0"/>
              <a:t>Guide to Select the Communication Channel </a:t>
            </a:r>
          </a:p>
        </p:txBody>
      </p:sp>
      <p:graphicFrame>
        <p:nvGraphicFramePr>
          <p:cNvPr id="4" name="Table 3">
            <a:extLst>
              <a:ext uri="{FF2B5EF4-FFF2-40B4-BE49-F238E27FC236}">
                <a16:creationId xmlns:a16="http://schemas.microsoft.com/office/drawing/2014/main" xmlns="" id="{B312F370-956F-4F48-A79A-B62F3C762A25}"/>
              </a:ext>
            </a:extLst>
          </p:cNvPr>
          <p:cNvGraphicFramePr>
            <a:graphicFrameLocks noGrp="1"/>
          </p:cNvGraphicFramePr>
          <p:nvPr>
            <p:extLst>
              <p:ext uri="{D42A27DB-BD31-4B8C-83A1-F6EECF244321}">
                <p14:modId xmlns:p14="http://schemas.microsoft.com/office/powerpoint/2010/main" val="2826308400"/>
              </p:ext>
            </p:extLst>
          </p:nvPr>
        </p:nvGraphicFramePr>
        <p:xfrm>
          <a:off x="457200" y="1474254"/>
          <a:ext cx="10081967" cy="4814879"/>
        </p:xfrm>
        <a:graphic>
          <a:graphicData uri="http://schemas.openxmlformats.org/drawingml/2006/table">
            <a:tbl>
              <a:tblPr firstRow="1" bandRow="1">
                <a:tableStyleId>{5C22544A-7EE6-4342-B048-85BDC9FD1C3A}</a:tableStyleId>
              </a:tblPr>
              <a:tblGrid>
                <a:gridCol w="2016394">
                  <a:extLst>
                    <a:ext uri="{9D8B030D-6E8A-4147-A177-3AD203B41FA5}">
                      <a16:colId xmlns:a16="http://schemas.microsoft.com/office/drawing/2014/main" xmlns="" val="20000"/>
                    </a:ext>
                  </a:extLst>
                </a:gridCol>
                <a:gridCol w="2016394">
                  <a:extLst>
                    <a:ext uri="{9D8B030D-6E8A-4147-A177-3AD203B41FA5}">
                      <a16:colId xmlns:a16="http://schemas.microsoft.com/office/drawing/2014/main" xmlns="" val="20001"/>
                    </a:ext>
                  </a:extLst>
                </a:gridCol>
                <a:gridCol w="2143165">
                  <a:extLst>
                    <a:ext uri="{9D8B030D-6E8A-4147-A177-3AD203B41FA5}">
                      <a16:colId xmlns:a16="http://schemas.microsoft.com/office/drawing/2014/main" xmlns="" val="20002"/>
                    </a:ext>
                  </a:extLst>
                </a:gridCol>
                <a:gridCol w="1828314">
                  <a:extLst>
                    <a:ext uri="{9D8B030D-6E8A-4147-A177-3AD203B41FA5}">
                      <a16:colId xmlns:a16="http://schemas.microsoft.com/office/drawing/2014/main" xmlns="" val="20003"/>
                    </a:ext>
                  </a:extLst>
                </a:gridCol>
                <a:gridCol w="2077700">
                  <a:extLst>
                    <a:ext uri="{9D8B030D-6E8A-4147-A177-3AD203B41FA5}">
                      <a16:colId xmlns:a16="http://schemas.microsoft.com/office/drawing/2014/main" xmlns="" val="20004"/>
                    </a:ext>
                  </a:extLst>
                </a:gridCol>
              </a:tblGrid>
              <a:tr h="307852">
                <a:tc>
                  <a:txBody>
                    <a:bodyPr/>
                    <a:lstStyle/>
                    <a:p>
                      <a:r>
                        <a:rPr lang="en-US" sz="1200" b="1" dirty="0">
                          <a:latin typeface="+mn-lt"/>
                        </a:rPr>
                        <a:t>Channel Type</a:t>
                      </a:r>
                    </a:p>
                  </a:txBody>
                  <a:tcPr/>
                </a:tc>
                <a:tc>
                  <a:txBody>
                    <a:bodyPr/>
                    <a:lstStyle/>
                    <a:p>
                      <a:r>
                        <a:rPr lang="en-US" sz="1200" b="1" dirty="0">
                          <a:latin typeface="+mn-lt"/>
                        </a:rPr>
                        <a:t>Example </a:t>
                      </a:r>
                    </a:p>
                  </a:txBody>
                  <a:tcPr/>
                </a:tc>
                <a:tc>
                  <a:txBody>
                    <a:bodyPr/>
                    <a:lstStyle/>
                    <a:p>
                      <a:r>
                        <a:rPr lang="en-US" sz="1200" b="1" dirty="0">
                          <a:latin typeface="+mn-lt"/>
                        </a:rPr>
                        <a:t>Good For </a:t>
                      </a:r>
                    </a:p>
                  </a:txBody>
                  <a:tcPr/>
                </a:tc>
                <a:tc>
                  <a:txBody>
                    <a:bodyPr/>
                    <a:lstStyle/>
                    <a:p>
                      <a:r>
                        <a:rPr lang="en-US" sz="1200" b="1" dirty="0">
                          <a:latin typeface="+mn-lt"/>
                        </a:rPr>
                        <a:t>Pros </a:t>
                      </a:r>
                    </a:p>
                  </a:txBody>
                  <a:tcPr/>
                </a:tc>
                <a:tc>
                  <a:txBody>
                    <a:bodyPr/>
                    <a:lstStyle/>
                    <a:p>
                      <a:r>
                        <a:rPr lang="en-US" sz="1200" b="1" dirty="0">
                          <a:latin typeface="+mn-lt"/>
                        </a:rPr>
                        <a:t>Cons</a:t>
                      </a:r>
                    </a:p>
                  </a:txBody>
                  <a:tcPr/>
                </a:tc>
                <a:extLst>
                  <a:ext uri="{0D108BD9-81ED-4DB2-BD59-A6C34878D82A}">
                    <a16:rowId xmlns:a16="http://schemas.microsoft.com/office/drawing/2014/main" xmlns="" val="10000"/>
                  </a:ext>
                </a:extLst>
              </a:tr>
              <a:tr h="966678">
                <a:tc>
                  <a:txBody>
                    <a:bodyPr/>
                    <a:lstStyle/>
                    <a:p>
                      <a:r>
                        <a:rPr lang="en-US" sz="1200" b="1" dirty="0">
                          <a:solidFill>
                            <a:schemeClr val="bg2"/>
                          </a:solidFill>
                          <a:latin typeface="+mn-lt"/>
                        </a:rPr>
                        <a:t>Central communications (one to many)</a:t>
                      </a:r>
                    </a:p>
                  </a:txBody>
                  <a:tcPr>
                    <a:solidFill>
                      <a:schemeClr val="accent1"/>
                    </a:solidFill>
                  </a:tcPr>
                </a:tc>
                <a:tc>
                  <a:txBody>
                    <a:bodyPr/>
                    <a:lstStyle/>
                    <a:p>
                      <a:pPr marL="171450" indent="-171450">
                        <a:buFont typeface="Arial" panose="020B0604020202020204" pitchFamily="34" charset="0"/>
                        <a:buChar char="•"/>
                      </a:pPr>
                      <a:r>
                        <a:rPr lang="en-US" sz="1200" dirty="0">
                          <a:latin typeface="+mn-lt"/>
                        </a:rPr>
                        <a:t>Press release</a:t>
                      </a:r>
                    </a:p>
                    <a:p>
                      <a:pPr marL="171450" indent="-171450">
                        <a:buFont typeface="Arial" panose="020B0604020202020204" pitchFamily="34" charset="0"/>
                        <a:buChar char="•"/>
                      </a:pPr>
                      <a:r>
                        <a:rPr lang="en-US" sz="1200" dirty="0">
                          <a:latin typeface="+mn-lt"/>
                        </a:rPr>
                        <a:t>E-mail</a:t>
                      </a:r>
                    </a:p>
                    <a:p>
                      <a:pPr marL="171450" indent="-171450">
                        <a:buFont typeface="Arial" panose="020B0604020202020204" pitchFamily="34" charset="0"/>
                        <a:buChar char="•"/>
                      </a:pPr>
                      <a:r>
                        <a:rPr lang="en-US" sz="1200" dirty="0">
                          <a:latin typeface="+mn-lt"/>
                        </a:rPr>
                        <a:t>Memo</a:t>
                      </a:r>
                    </a:p>
                    <a:p>
                      <a:pPr marL="171450" indent="-171450">
                        <a:buFont typeface="Arial" panose="020B0604020202020204" pitchFamily="34" charset="0"/>
                        <a:buChar char="•"/>
                      </a:pPr>
                      <a:r>
                        <a:rPr lang="en-US" sz="1200" dirty="0">
                          <a:latin typeface="+mn-lt"/>
                        </a:rPr>
                        <a:t>Intranet post</a:t>
                      </a:r>
                    </a:p>
                    <a:p>
                      <a:pPr marL="0" indent="0">
                        <a:buFont typeface="Arial" panose="020B0604020202020204" pitchFamily="34" charset="0"/>
                        <a:buNone/>
                      </a:pPr>
                      <a:endParaRPr lang="en-US" sz="1200" dirty="0">
                        <a:latin typeface="+mn-lt"/>
                      </a:endParaRPr>
                    </a:p>
                  </a:txBody>
                  <a:tcPr/>
                </a:tc>
                <a:tc>
                  <a:txBody>
                    <a:bodyPr/>
                    <a:lstStyle/>
                    <a:p>
                      <a:pPr algn="l"/>
                      <a:r>
                        <a:rPr lang="en-US" sz="1200" b="0" i="0" u="none" strike="noStrike" baseline="0" dirty="0">
                          <a:latin typeface="+mn-lt"/>
                          <a:cs typeface="Arial" panose="020B0604020202020204" pitchFamily="34" charset="0"/>
                        </a:rPr>
                        <a:t>Update/inform a large</a:t>
                      </a:r>
                    </a:p>
                    <a:p>
                      <a:pPr algn="l"/>
                      <a:r>
                        <a:rPr lang="en-US" sz="1200" b="0" i="0" u="none" strike="noStrike" baseline="0" dirty="0">
                          <a:latin typeface="+mn-lt"/>
                          <a:cs typeface="Arial" panose="020B0604020202020204" pitchFamily="34" charset="0"/>
                        </a:rPr>
                        <a:t>group about a issues of ‘big’ concern/initiative</a:t>
                      </a:r>
                      <a:endParaRPr lang="en-US" sz="1200" dirty="0">
                        <a:latin typeface="+mn-lt"/>
                        <a:cs typeface="Arial" panose="020B0604020202020204" pitchFamily="34" charset="0"/>
                      </a:endParaRPr>
                    </a:p>
                  </a:txBody>
                  <a:tcPr/>
                </a:tc>
                <a:tc>
                  <a:txBody>
                    <a:bodyPr/>
                    <a:lstStyle/>
                    <a:p>
                      <a:pPr marL="171450" indent="-171450">
                        <a:buFont typeface="Arial" panose="020B0604020202020204" pitchFamily="34" charset="0"/>
                        <a:buChar char="•"/>
                      </a:pPr>
                      <a:r>
                        <a:rPr lang="en-US" sz="1200" dirty="0">
                          <a:latin typeface="+mn-lt"/>
                        </a:rPr>
                        <a:t>Scalable</a:t>
                      </a:r>
                    </a:p>
                    <a:p>
                      <a:pPr marL="171450" indent="-171450">
                        <a:buFont typeface="Arial" panose="020B0604020202020204" pitchFamily="34" charset="0"/>
                        <a:buChar char="•"/>
                      </a:pPr>
                      <a:r>
                        <a:rPr lang="en-US" sz="1200" dirty="0">
                          <a:latin typeface="+mn-lt"/>
                        </a:rPr>
                        <a:t>Reach multiple stakeholders </a:t>
                      </a:r>
                    </a:p>
                  </a:txBody>
                  <a:tcPr/>
                </a:tc>
                <a:tc>
                  <a:txBody>
                    <a:bodyPr/>
                    <a:lstStyle/>
                    <a:p>
                      <a:pPr marL="171450" indent="-171450">
                        <a:buFont typeface="Arial" panose="020B0604020202020204" pitchFamily="34" charset="0"/>
                        <a:buChar char="•"/>
                      </a:pPr>
                      <a:r>
                        <a:rPr lang="en-US" sz="1200" dirty="0">
                          <a:latin typeface="+mn-lt"/>
                        </a:rPr>
                        <a:t>Difficult</a:t>
                      </a:r>
                      <a:r>
                        <a:rPr lang="en-US" sz="1200" baseline="0" dirty="0">
                          <a:latin typeface="+mn-lt"/>
                        </a:rPr>
                        <a:t> to gauge impact</a:t>
                      </a:r>
                    </a:p>
                    <a:p>
                      <a:pPr marL="171450" indent="-171450">
                        <a:buFont typeface="Arial" panose="020B0604020202020204" pitchFamily="34" charset="0"/>
                        <a:buChar char="•"/>
                      </a:pPr>
                      <a:r>
                        <a:rPr lang="en-US" sz="1200" baseline="0" dirty="0">
                          <a:latin typeface="+mn-lt"/>
                        </a:rPr>
                        <a:t>Limited opportunity to clarify</a:t>
                      </a:r>
                      <a:endParaRPr lang="en-US" sz="1200" dirty="0">
                        <a:latin typeface="+mn-lt"/>
                      </a:endParaRPr>
                    </a:p>
                  </a:txBody>
                  <a:tcPr/>
                </a:tc>
                <a:extLst>
                  <a:ext uri="{0D108BD9-81ED-4DB2-BD59-A6C34878D82A}">
                    <a16:rowId xmlns:a16="http://schemas.microsoft.com/office/drawing/2014/main" xmlns="" val="10001"/>
                  </a:ext>
                </a:extLst>
              </a:tr>
              <a:tr h="1393609">
                <a:tc>
                  <a:txBody>
                    <a:bodyPr/>
                    <a:lstStyle/>
                    <a:p>
                      <a:r>
                        <a:rPr lang="en-US" sz="1200" b="1" dirty="0">
                          <a:solidFill>
                            <a:schemeClr val="bg2"/>
                          </a:solidFill>
                          <a:latin typeface="+mn-lt"/>
                        </a:rPr>
                        <a:t>Leader Presentation</a:t>
                      </a:r>
                      <a:r>
                        <a:rPr lang="en-US" sz="1200" b="1" baseline="0" dirty="0">
                          <a:solidFill>
                            <a:schemeClr val="bg2"/>
                          </a:solidFill>
                          <a:latin typeface="+mn-lt"/>
                        </a:rPr>
                        <a:t> (one to many)</a:t>
                      </a:r>
                      <a:endParaRPr lang="en-US" sz="1200" b="1" dirty="0">
                        <a:solidFill>
                          <a:schemeClr val="bg2"/>
                        </a:solidFill>
                        <a:latin typeface="+mn-lt"/>
                      </a:endParaRPr>
                    </a:p>
                  </a:txBody>
                  <a:tcPr>
                    <a:solidFill>
                      <a:schemeClr val="accent1"/>
                    </a:solidFill>
                  </a:tcPr>
                </a:tc>
                <a:tc>
                  <a:txBody>
                    <a:bodyPr/>
                    <a:lstStyle/>
                    <a:p>
                      <a:pPr marL="171450" indent="-171450">
                        <a:buFont typeface="Arial" panose="020B0604020202020204" pitchFamily="34" charset="0"/>
                        <a:buChar char="•"/>
                      </a:pPr>
                      <a:r>
                        <a:rPr lang="en-US" sz="1200" dirty="0">
                          <a:latin typeface="+mn-lt"/>
                        </a:rPr>
                        <a:t>Media interview</a:t>
                      </a:r>
                    </a:p>
                    <a:p>
                      <a:pPr marL="171450" indent="-171450">
                        <a:buFont typeface="Arial" panose="020B0604020202020204" pitchFamily="34" charset="0"/>
                        <a:buChar char="•"/>
                      </a:pPr>
                      <a:r>
                        <a:rPr lang="en-US" sz="1200" dirty="0">
                          <a:latin typeface="+mn-lt"/>
                        </a:rPr>
                        <a:t>Press conference</a:t>
                      </a:r>
                    </a:p>
                    <a:p>
                      <a:pPr marL="171450" indent="-171450">
                        <a:buFont typeface="Arial" panose="020B0604020202020204" pitchFamily="34" charset="0"/>
                        <a:buChar char="•"/>
                      </a:pPr>
                      <a:r>
                        <a:rPr lang="en-US" sz="1200" dirty="0">
                          <a:latin typeface="+mn-lt"/>
                        </a:rPr>
                        <a:t>Town halls</a:t>
                      </a:r>
                    </a:p>
                    <a:p>
                      <a:pPr marL="171450" indent="-171450">
                        <a:buFont typeface="Arial" panose="020B0604020202020204" pitchFamily="34" charset="0"/>
                        <a:buChar char="•"/>
                      </a:pPr>
                      <a:r>
                        <a:rPr lang="en-US" sz="1200" dirty="0">
                          <a:latin typeface="+mn-lt"/>
                        </a:rPr>
                        <a:t>CEO</a:t>
                      </a:r>
                      <a:r>
                        <a:rPr lang="en-US" sz="1200" baseline="0" dirty="0">
                          <a:latin typeface="+mn-lt"/>
                        </a:rPr>
                        <a:t> video/blogs</a:t>
                      </a:r>
                      <a:endParaRPr lang="en-US" sz="1200" dirty="0">
                        <a:latin typeface="+mn-lt"/>
                      </a:endParaRPr>
                    </a:p>
                    <a:p>
                      <a:endParaRPr lang="en-US" sz="1200" dirty="0">
                        <a:latin typeface="+mn-lt"/>
                      </a:endParaRPr>
                    </a:p>
                  </a:txBody>
                  <a:tcPr/>
                </a:tc>
                <a:tc>
                  <a:txBody>
                    <a:bodyPr/>
                    <a:lstStyle/>
                    <a:p>
                      <a:pPr marL="171450" indent="-171450" algn="l">
                        <a:buFont typeface="Arial" panose="020B0604020202020204" pitchFamily="34" charset="0"/>
                        <a:buChar char="•"/>
                      </a:pPr>
                      <a:r>
                        <a:rPr lang="en-US" sz="1200" b="0" i="0" u="none" strike="noStrike" baseline="0" dirty="0">
                          <a:latin typeface="+mn-lt"/>
                          <a:cs typeface="Arial" panose="020B0604020202020204" pitchFamily="34" charset="0"/>
                        </a:rPr>
                        <a:t>Motivating and</a:t>
                      </a:r>
                    </a:p>
                    <a:p>
                      <a:pPr marL="177800" indent="-177800" algn="l">
                        <a:buFont typeface="Arial" panose="020B0604020202020204" pitchFamily="34" charset="0"/>
                        <a:buNone/>
                      </a:pPr>
                      <a:r>
                        <a:rPr lang="en-US" sz="1200" b="0" i="0" u="none" strike="noStrike" baseline="0" dirty="0">
                          <a:latin typeface="+mn-lt"/>
                          <a:cs typeface="Arial" panose="020B0604020202020204" pitchFamily="34" charset="0"/>
                        </a:rPr>
                        <a:t>     energizing  audience</a:t>
                      </a:r>
                    </a:p>
                    <a:p>
                      <a:pPr marL="171450" indent="-171450" algn="l">
                        <a:buFont typeface="Arial" panose="020B0604020202020204" pitchFamily="34" charset="0"/>
                        <a:buChar char="•"/>
                      </a:pPr>
                      <a:r>
                        <a:rPr lang="en-US" sz="1200" b="0" i="0" u="none" strike="noStrike" baseline="0" dirty="0">
                          <a:latin typeface="+mn-lt"/>
                          <a:cs typeface="Arial" panose="020B0604020202020204" pitchFamily="34" charset="0"/>
                        </a:rPr>
                        <a:t>Important</a:t>
                      </a:r>
                    </a:p>
                    <a:p>
                      <a:pPr marL="0" indent="0" algn="l">
                        <a:buFont typeface="Arial" panose="020B0604020202020204" pitchFamily="34" charset="0"/>
                        <a:buNone/>
                      </a:pPr>
                      <a:r>
                        <a:rPr lang="en-US" sz="1200" b="0" i="0" u="none" strike="noStrike" baseline="0" dirty="0">
                          <a:latin typeface="+mn-lt"/>
                          <a:cs typeface="Arial" panose="020B0604020202020204" pitchFamily="34" charset="0"/>
                        </a:rPr>
                        <a:t>     announcements</a:t>
                      </a:r>
                      <a:endParaRPr lang="en-US" sz="1200" dirty="0">
                        <a:latin typeface="+mn-lt"/>
                        <a:cs typeface="Arial" panose="020B0604020202020204" pitchFamily="34" charset="0"/>
                      </a:endParaRPr>
                    </a:p>
                  </a:txBody>
                  <a:tcPr/>
                </a:tc>
                <a:tc>
                  <a:txBody>
                    <a:bodyPr/>
                    <a:lstStyle/>
                    <a:p>
                      <a:pPr marL="171450" indent="-171450" algn="l">
                        <a:buFont typeface="Arial" panose="020B0604020202020204" pitchFamily="34" charset="0"/>
                        <a:buChar char="•"/>
                      </a:pPr>
                      <a:r>
                        <a:rPr lang="en-US" sz="1200" b="0" i="0" u="none" strike="noStrike" baseline="0" dirty="0">
                          <a:latin typeface="+mn-lt"/>
                          <a:cs typeface="Arial" panose="020B0604020202020204" pitchFamily="34" charset="0"/>
                        </a:rPr>
                        <a:t>Good way to address Issues</a:t>
                      </a:r>
                    </a:p>
                    <a:p>
                      <a:pPr marL="171450" indent="-171450" algn="l">
                        <a:buFont typeface="Arial" panose="020B0604020202020204" pitchFamily="34" charset="0"/>
                        <a:buChar char="•"/>
                      </a:pPr>
                      <a:r>
                        <a:rPr lang="en-US" sz="1200" b="0" i="0" u="none" strike="noStrike" baseline="0" dirty="0">
                          <a:latin typeface="+mn-lt"/>
                          <a:cs typeface="Arial" panose="020B0604020202020204" pitchFamily="34" charset="0"/>
                        </a:rPr>
                        <a:t>Highly credible source</a:t>
                      </a:r>
                      <a:endParaRPr lang="en-US" sz="1200" dirty="0">
                        <a:latin typeface="+mn-lt"/>
                        <a:cs typeface="Arial" panose="020B0604020202020204" pitchFamily="34" charset="0"/>
                      </a:endParaRPr>
                    </a:p>
                  </a:txBody>
                  <a:tcPr/>
                </a:tc>
                <a:tc>
                  <a:txBody>
                    <a:bodyPr/>
                    <a:lstStyle/>
                    <a:p>
                      <a:pPr marL="171450" indent="-171450" algn="l">
                        <a:buFont typeface="Arial" panose="020B0604020202020204" pitchFamily="34" charset="0"/>
                        <a:buChar char="•"/>
                      </a:pPr>
                      <a:r>
                        <a:rPr lang="en-US" sz="1200" b="0" i="0" u="none" strike="noStrike" baseline="0" dirty="0">
                          <a:latin typeface="+mn-lt"/>
                          <a:cs typeface="Arial" panose="020B0604020202020204" pitchFamily="34" charset="0"/>
                        </a:rPr>
                        <a:t>One-way communication</a:t>
                      </a:r>
                    </a:p>
                    <a:p>
                      <a:pPr marL="171450" indent="-171450" algn="l">
                        <a:buFont typeface="Arial" panose="020B0604020202020204" pitchFamily="34" charset="0"/>
                        <a:buChar char="•"/>
                      </a:pPr>
                      <a:r>
                        <a:rPr lang="en-US" sz="1200" b="0" i="0" u="none" strike="noStrike" baseline="0" dirty="0">
                          <a:latin typeface="+mn-lt"/>
                          <a:cs typeface="Arial" panose="020B0604020202020204" pitchFamily="34" charset="0"/>
                        </a:rPr>
                        <a:t>Audience often intimidated to ask questions</a:t>
                      </a:r>
                      <a:endParaRPr lang="en-US" sz="1200" dirty="0">
                        <a:latin typeface="+mn-lt"/>
                        <a:cs typeface="Arial" panose="020B0604020202020204" pitchFamily="34" charset="0"/>
                      </a:endParaRPr>
                    </a:p>
                  </a:txBody>
                  <a:tcPr/>
                </a:tc>
                <a:extLst>
                  <a:ext uri="{0D108BD9-81ED-4DB2-BD59-A6C34878D82A}">
                    <a16:rowId xmlns:a16="http://schemas.microsoft.com/office/drawing/2014/main" xmlns="" val="10002"/>
                  </a:ext>
                </a:extLst>
              </a:tr>
              <a:tr h="1067445">
                <a:tc>
                  <a:txBody>
                    <a:bodyPr/>
                    <a:lstStyle/>
                    <a:p>
                      <a:r>
                        <a:rPr lang="en-US" sz="1200" b="1" dirty="0">
                          <a:solidFill>
                            <a:schemeClr val="bg2"/>
                          </a:solidFill>
                          <a:latin typeface="+mn-lt"/>
                        </a:rPr>
                        <a:t>Manager cascade (one to few)</a:t>
                      </a:r>
                    </a:p>
                  </a:txBody>
                  <a:tcPr>
                    <a:solidFill>
                      <a:schemeClr val="accent1"/>
                    </a:solidFill>
                  </a:tcPr>
                </a:tc>
                <a:tc>
                  <a:txBody>
                    <a:bodyPr/>
                    <a:lstStyle/>
                    <a:p>
                      <a:pPr marL="171450" indent="-171450" algn="l">
                        <a:buFont typeface="Arial" panose="020B0604020202020204" pitchFamily="34" charset="0"/>
                        <a:buChar char="•"/>
                      </a:pPr>
                      <a:r>
                        <a:rPr lang="en-US" sz="1200" b="0" i="0" u="none" strike="noStrike" baseline="0" dirty="0">
                          <a:latin typeface="+mn-lt"/>
                          <a:cs typeface="Arial" panose="020B0604020202020204" pitchFamily="34" charset="0"/>
                        </a:rPr>
                        <a:t>Communication in team</a:t>
                      </a:r>
                    </a:p>
                    <a:p>
                      <a:pPr marL="0" indent="0" algn="l">
                        <a:buFont typeface="Arial" panose="020B0604020202020204" pitchFamily="34" charset="0"/>
                        <a:buNone/>
                      </a:pPr>
                      <a:r>
                        <a:rPr lang="en-US" sz="1200" b="0" i="0" u="none" strike="noStrike" baseline="0" dirty="0">
                          <a:latin typeface="+mn-lt"/>
                          <a:cs typeface="Arial" panose="020B0604020202020204" pitchFamily="34" charset="0"/>
                        </a:rPr>
                        <a:t>      meetings</a:t>
                      </a:r>
                    </a:p>
                    <a:p>
                      <a:pPr marL="171450" indent="-171450" algn="l">
                        <a:buFont typeface="Arial" panose="020B0604020202020204" pitchFamily="34" charset="0"/>
                        <a:buChar char="•"/>
                      </a:pPr>
                      <a:r>
                        <a:rPr lang="en-US" sz="1200" b="0" i="0" u="none" strike="noStrike" baseline="0" dirty="0">
                          <a:latin typeface="+mn-lt"/>
                          <a:cs typeface="Arial" panose="020B0604020202020204" pitchFamily="34" charset="0"/>
                        </a:rPr>
                        <a:t> E-Mails</a:t>
                      </a:r>
                      <a:endParaRPr lang="en-US" sz="1200" dirty="0">
                        <a:latin typeface="+mn-lt"/>
                        <a:cs typeface="Arial" panose="020B0604020202020204" pitchFamily="34" charset="0"/>
                      </a:endParaRPr>
                    </a:p>
                  </a:txBody>
                  <a:tcPr/>
                </a:tc>
                <a:tc>
                  <a:txBody>
                    <a:bodyPr/>
                    <a:lstStyle/>
                    <a:p>
                      <a:pPr marL="171450" indent="-171450" algn="l">
                        <a:buFont typeface="Arial" panose="020B0604020202020204" pitchFamily="34" charset="0"/>
                        <a:buChar char="•"/>
                      </a:pPr>
                      <a:r>
                        <a:rPr lang="en-US" sz="1200" b="0" i="0" u="none" strike="noStrike" baseline="0" dirty="0">
                          <a:latin typeface="+mn-lt"/>
                          <a:cs typeface="Arial" panose="020B0604020202020204" pitchFamily="34" charset="0"/>
                        </a:rPr>
                        <a:t>Inform/update on team specific and/or sensitive matters</a:t>
                      </a:r>
                      <a:endParaRPr lang="en-US" sz="1200" dirty="0">
                        <a:latin typeface="+mn-lt"/>
                        <a:cs typeface="Arial" panose="020B0604020202020204" pitchFamily="34" charset="0"/>
                      </a:endParaRPr>
                    </a:p>
                  </a:txBody>
                  <a:tcPr/>
                </a:tc>
                <a:tc>
                  <a:txBody>
                    <a:bodyPr/>
                    <a:lstStyle/>
                    <a:p>
                      <a:pPr marL="171450" indent="-171450" algn="l">
                        <a:buFont typeface="Arial" panose="020B0604020202020204" pitchFamily="34" charset="0"/>
                        <a:buChar char="•"/>
                      </a:pPr>
                      <a:r>
                        <a:rPr lang="en-US" sz="1200" b="0" i="0" u="none" strike="noStrike" baseline="0" dirty="0">
                          <a:latin typeface="+mn-lt"/>
                          <a:cs typeface="Arial" panose="020B0604020202020204" pitchFamily="34" charset="0"/>
                        </a:rPr>
                        <a:t>Trusted source</a:t>
                      </a:r>
                    </a:p>
                    <a:p>
                      <a:pPr marL="171450" indent="-171450" algn="l">
                        <a:buFont typeface="Arial" panose="020B0604020202020204" pitchFamily="34" charset="0"/>
                        <a:buChar char="•"/>
                      </a:pPr>
                      <a:r>
                        <a:rPr lang="en-US" sz="1200" b="0" i="0" u="none" strike="noStrike" baseline="0" dirty="0">
                          <a:latin typeface="+mn-lt"/>
                          <a:cs typeface="Arial" panose="020B0604020202020204" pitchFamily="34" charset="0"/>
                        </a:rPr>
                        <a:t>Personal</a:t>
                      </a:r>
                      <a:endParaRPr lang="en-US" sz="1200" dirty="0">
                        <a:latin typeface="+mn-lt"/>
                        <a:cs typeface="Arial" panose="020B0604020202020204" pitchFamily="34" charset="0"/>
                      </a:endParaRPr>
                    </a:p>
                  </a:txBody>
                  <a:tcPr/>
                </a:tc>
                <a:tc>
                  <a:txBody>
                    <a:bodyPr/>
                    <a:lstStyle/>
                    <a:p>
                      <a:pPr marL="171450" indent="-171450" algn="l">
                        <a:buFont typeface="Arial" panose="020B0604020202020204" pitchFamily="34" charset="0"/>
                        <a:buChar char="•"/>
                      </a:pPr>
                      <a:r>
                        <a:rPr lang="en-US" sz="1200" b="0" i="0" u="none" strike="noStrike" baseline="0" dirty="0">
                          <a:latin typeface="+mn-lt"/>
                          <a:cs typeface="Arial" panose="020B0604020202020204" pitchFamily="34" charset="0"/>
                        </a:rPr>
                        <a:t>Messages often fail to get</a:t>
                      </a:r>
                    </a:p>
                    <a:p>
                      <a:pPr marL="0" indent="0" algn="l">
                        <a:buFont typeface="Arial" panose="020B0604020202020204" pitchFamily="34" charset="0"/>
                        <a:buNone/>
                      </a:pPr>
                      <a:r>
                        <a:rPr lang="en-US" sz="1200" b="0" i="0" u="none" strike="noStrike" baseline="0" dirty="0">
                          <a:latin typeface="+mn-lt"/>
                          <a:cs typeface="Arial" panose="020B0604020202020204" pitchFamily="34" charset="0"/>
                        </a:rPr>
                        <a:t>      through</a:t>
                      </a:r>
                    </a:p>
                    <a:p>
                      <a:pPr marL="171450" indent="-171450" algn="l">
                        <a:buFont typeface="Arial" panose="020B0604020202020204" pitchFamily="34" charset="0"/>
                        <a:buChar char="•"/>
                      </a:pPr>
                      <a:r>
                        <a:rPr lang="en-US" sz="1200" b="0" i="0" u="none" strike="noStrike" baseline="0" dirty="0">
                          <a:latin typeface="+mn-lt"/>
                          <a:cs typeface="Arial" panose="020B0604020202020204" pitchFamily="34" charset="0"/>
                        </a:rPr>
                        <a:t>Manager not familiar/</a:t>
                      </a:r>
                    </a:p>
                    <a:p>
                      <a:pPr marL="0" indent="0" algn="l">
                        <a:buFont typeface="Arial" panose="020B0604020202020204" pitchFamily="34" charset="0"/>
                        <a:buNone/>
                      </a:pPr>
                      <a:r>
                        <a:rPr lang="en-US" sz="1200" b="0" i="0" u="none" strike="noStrike" baseline="0" dirty="0">
                          <a:latin typeface="+mn-lt"/>
                          <a:cs typeface="Arial" panose="020B0604020202020204" pitchFamily="34" charset="0"/>
                        </a:rPr>
                        <a:t>      bought-in</a:t>
                      </a:r>
                      <a:endParaRPr lang="en-US" sz="1200" dirty="0">
                        <a:latin typeface="+mn-lt"/>
                        <a:cs typeface="Arial" panose="020B0604020202020204" pitchFamily="34" charset="0"/>
                      </a:endParaRPr>
                    </a:p>
                  </a:txBody>
                  <a:tcPr/>
                </a:tc>
                <a:extLst>
                  <a:ext uri="{0D108BD9-81ED-4DB2-BD59-A6C34878D82A}">
                    <a16:rowId xmlns:a16="http://schemas.microsoft.com/office/drawing/2014/main" xmlns="" val="10003"/>
                  </a:ext>
                </a:extLst>
              </a:tr>
              <a:tr h="1040133">
                <a:tc>
                  <a:txBody>
                    <a:bodyPr/>
                    <a:lstStyle/>
                    <a:p>
                      <a:pPr algn="l"/>
                      <a:r>
                        <a:rPr lang="en-US" sz="1200" b="1" i="0" u="none" strike="noStrike" baseline="0" dirty="0">
                          <a:solidFill>
                            <a:schemeClr val="bg2"/>
                          </a:solidFill>
                          <a:latin typeface="+mn-lt"/>
                          <a:cs typeface="Arial" panose="020B0604020202020204" pitchFamily="34" charset="0"/>
                        </a:rPr>
                        <a:t>Manager dialogue</a:t>
                      </a:r>
                    </a:p>
                    <a:p>
                      <a:pPr algn="l"/>
                      <a:r>
                        <a:rPr lang="en-US" sz="1200" b="1" i="0" u="none" strike="noStrike" baseline="0" dirty="0">
                          <a:solidFill>
                            <a:schemeClr val="bg2"/>
                          </a:solidFill>
                          <a:latin typeface="+mn-lt"/>
                          <a:cs typeface="Arial" panose="020B0604020202020204" pitchFamily="34" charset="0"/>
                        </a:rPr>
                        <a:t>(interactive)</a:t>
                      </a:r>
                      <a:endParaRPr lang="en-US" sz="1200" b="1" dirty="0">
                        <a:solidFill>
                          <a:schemeClr val="bg2"/>
                        </a:solidFill>
                        <a:latin typeface="+mn-lt"/>
                        <a:cs typeface="Arial" panose="020B0604020202020204" pitchFamily="34" charset="0"/>
                      </a:endParaRPr>
                    </a:p>
                  </a:txBody>
                  <a:tcPr>
                    <a:solidFill>
                      <a:schemeClr val="accent1"/>
                    </a:solidFill>
                  </a:tcPr>
                </a:tc>
                <a:tc>
                  <a:txBody>
                    <a:bodyPr/>
                    <a:lstStyle/>
                    <a:p>
                      <a:pPr marL="171450" indent="-171450" algn="l">
                        <a:buFont typeface="Arial" panose="020B0604020202020204" pitchFamily="34" charset="0"/>
                        <a:buChar char="•"/>
                      </a:pPr>
                      <a:r>
                        <a:rPr lang="en-US" sz="1200" b="0" i="0" u="none" strike="noStrike" baseline="0" dirty="0">
                          <a:latin typeface="+mn-lt"/>
                          <a:cs typeface="Arial" panose="020B0604020202020204" pitchFamily="34" charset="0"/>
                        </a:rPr>
                        <a:t>Group discussion</a:t>
                      </a:r>
                    </a:p>
                    <a:p>
                      <a:pPr marL="171450" indent="-171450" algn="l">
                        <a:buFont typeface="Arial" panose="020B0604020202020204" pitchFamily="34" charset="0"/>
                        <a:buChar char="•"/>
                      </a:pPr>
                      <a:r>
                        <a:rPr lang="en-US" sz="1200" b="0" i="0" u="none" strike="noStrike" baseline="0" dirty="0">
                          <a:latin typeface="+mn-lt"/>
                          <a:cs typeface="Arial" panose="020B0604020202020204" pitchFamily="34" charset="0"/>
                        </a:rPr>
                        <a:t>Manager 1x1</a:t>
                      </a:r>
                      <a:endParaRPr lang="en-US" sz="1200" dirty="0">
                        <a:latin typeface="+mn-lt"/>
                        <a:cs typeface="Arial" panose="020B0604020202020204" pitchFamily="34" charset="0"/>
                      </a:endParaRPr>
                    </a:p>
                  </a:txBody>
                  <a:tcPr/>
                </a:tc>
                <a:tc>
                  <a:txBody>
                    <a:bodyPr/>
                    <a:lstStyle/>
                    <a:p>
                      <a:pPr marL="171450" indent="-171450" algn="l">
                        <a:buFont typeface="Arial" panose="020B0604020202020204" pitchFamily="34" charset="0"/>
                        <a:buChar char="•"/>
                      </a:pPr>
                      <a:r>
                        <a:rPr lang="en-US" sz="1200" b="0" i="0" u="none" strike="noStrike" baseline="0" dirty="0">
                          <a:latin typeface="+mn-lt"/>
                          <a:cs typeface="Arial" panose="020B0604020202020204" pitchFamily="34" charset="0"/>
                        </a:rPr>
                        <a:t>Problem solving/ gain feedback</a:t>
                      </a:r>
                    </a:p>
                    <a:p>
                      <a:pPr marL="171450" indent="-171450" algn="l">
                        <a:buFont typeface="Arial" panose="020B0604020202020204" pitchFamily="34" charset="0"/>
                        <a:buChar char="•"/>
                      </a:pPr>
                      <a:r>
                        <a:rPr lang="en-US" sz="1200" b="0" i="0" u="none" strike="noStrike" baseline="0" dirty="0">
                          <a:latin typeface="+mn-lt"/>
                          <a:cs typeface="Arial" panose="020B0604020202020204" pitchFamily="34" charset="0"/>
                        </a:rPr>
                        <a:t>Translating strategy into</a:t>
                      </a:r>
                    </a:p>
                    <a:p>
                      <a:pPr marL="0" indent="0" algn="l">
                        <a:buFont typeface="Arial" panose="020B0604020202020204" pitchFamily="34" charset="0"/>
                        <a:buNone/>
                      </a:pPr>
                      <a:r>
                        <a:rPr lang="en-US" sz="1200" b="0" i="0" u="none" strike="noStrike" baseline="0" dirty="0">
                          <a:latin typeface="+mn-lt"/>
                          <a:cs typeface="Arial" panose="020B0604020202020204" pitchFamily="34" charset="0"/>
                        </a:rPr>
                        <a:t>      action</a:t>
                      </a:r>
                      <a:endParaRPr lang="en-US" sz="1200" dirty="0">
                        <a:latin typeface="+mn-lt"/>
                        <a:cs typeface="Arial" panose="020B0604020202020204" pitchFamily="34" charset="0"/>
                      </a:endParaRPr>
                    </a:p>
                  </a:txBody>
                  <a:tcPr/>
                </a:tc>
                <a:tc>
                  <a:txBody>
                    <a:bodyPr/>
                    <a:lstStyle/>
                    <a:p>
                      <a:pPr marL="171450" indent="-171450" algn="l">
                        <a:buFont typeface="Arial" panose="020B0604020202020204" pitchFamily="34" charset="0"/>
                        <a:buChar char="•"/>
                      </a:pPr>
                      <a:r>
                        <a:rPr lang="en-US" sz="1200" b="0" i="0" u="none" strike="noStrike" baseline="0" dirty="0">
                          <a:latin typeface="+mn-lt"/>
                          <a:cs typeface="Arial" panose="020B0604020202020204" pitchFamily="34" charset="0"/>
                        </a:rPr>
                        <a:t>Helps resolve issues</a:t>
                      </a:r>
                    </a:p>
                    <a:p>
                      <a:pPr marL="171450" indent="-171450" algn="l">
                        <a:buFont typeface="Arial" panose="020B0604020202020204" pitchFamily="34" charset="0"/>
                        <a:buChar char="•"/>
                      </a:pPr>
                      <a:r>
                        <a:rPr lang="en-US" sz="1200" b="0" i="0" u="none" strike="noStrike" baseline="0" dirty="0">
                          <a:latin typeface="+mn-lt"/>
                          <a:cs typeface="Arial" panose="020B0604020202020204" pitchFamily="34" charset="0"/>
                        </a:rPr>
                        <a:t>Drives behavioral</a:t>
                      </a:r>
                    </a:p>
                    <a:p>
                      <a:pPr marL="0" indent="0" algn="l">
                        <a:buFont typeface="Arial" panose="020B0604020202020204" pitchFamily="34" charset="0"/>
                        <a:buNone/>
                      </a:pPr>
                      <a:r>
                        <a:rPr lang="en-US" sz="1200" b="0" i="0" u="none" strike="noStrike" baseline="0" dirty="0">
                          <a:latin typeface="+mn-lt"/>
                          <a:cs typeface="Arial" panose="020B0604020202020204" pitchFamily="34" charset="0"/>
                        </a:rPr>
                        <a:t>      changes</a:t>
                      </a:r>
                      <a:endParaRPr lang="en-US" sz="1200" dirty="0">
                        <a:latin typeface="+mn-lt"/>
                        <a:cs typeface="Arial" panose="020B0604020202020204" pitchFamily="34" charset="0"/>
                      </a:endParaRPr>
                    </a:p>
                  </a:txBody>
                  <a:tcPr/>
                </a:tc>
                <a:tc>
                  <a:txBody>
                    <a:bodyPr/>
                    <a:lstStyle/>
                    <a:p>
                      <a:pPr marL="171450" indent="-171450" algn="l">
                        <a:buFont typeface="Arial" panose="020B0604020202020204" pitchFamily="34" charset="0"/>
                        <a:buChar char="•"/>
                      </a:pPr>
                      <a:r>
                        <a:rPr lang="en-US" sz="1200" b="0" i="0" u="none" strike="noStrike" baseline="0" dirty="0">
                          <a:latin typeface="+mn-lt"/>
                          <a:cs typeface="Arial" panose="020B0604020202020204" pitchFamily="34" charset="0"/>
                        </a:rPr>
                        <a:t>Time intensive</a:t>
                      </a:r>
                    </a:p>
                    <a:p>
                      <a:pPr marL="171450" indent="-171450" algn="l">
                        <a:buFont typeface="Arial" panose="020B0604020202020204" pitchFamily="34" charset="0"/>
                        <a:buChar char="•"/>
                      </a:pPr>
                      <a:r>
                        <a:rPr lang="en-US" sz="1200" b="0" i="0" u="none" strike="noStrike" baseline="0" dirty="0">
                          <a:latin typeface="+mn-lt"/>
                          <a:cs typeface="Arial" panose="020B0604020202020204" pitchFamily="34" charset="0"/>
                        </a:rPr>
                        <a:t>High variability in</a:t>
                      </a:r>
                    </a:p>
                    <a:p>
                      <a:pPr marL="0" indent="0" algn="l">
                        <a:buFont typeface="Arial" panose="020B0604020202020204" pitchFamily="34" charset="0"/>
                        <a:buNone/>
                      </a:pPr>
                      <a:r>
                        <a:rPr lang="en-US" sz="1200" b="0" i="0" u="none" strike="noStrike" baseline="0" dirty="0">
                          <a:latin typeface="+mn-lt"/>
                          <a:cs typeface="Arial" panose="020B0604020202020204" pitchFamily="34" charset="0"/>
                        </a:rPr>
                        <a:t>      communication</a:t>
                      </a:r>
                    </a:p>
                    <a:p>
                      <a:pPr marL="0" indent="0" algn="l">
                        <a:buFont typeface="Arial" panose="020B0604020202020204" pitchFamily="34" charset="0"/>
                        <a:buNone/>
                      </a:pPr>
                      <a:r>
                        <a:rPr lang="en-US" sz="1200" b="0" i="0" u="none" strike="noStrike" baseline="0" dirty="0">
                          <a:latin typeface="+mn-lt"/>
                          <a:cs typeface="Arial" panose="020B0604020202020204" pitchFamily="34" charset="0"/>
                        </a:rPr>
                        <a:t>      skill</a:t>
                      </a:r>
                      <a:endParaRPr lang="en-US" sz="1200" dirty="0">
                        <a:latin typeface="+mn-lt"/>
                        <a:cs typeface="Arial" panose="020B0604020202020204" pitchFamily="34" charset="0"/>
                      </a:endParaRPr>
                    </a:p>
                  </a:txBody>
                  <a:tcPr/>
                </a:tc>
                <a:extLst>
                  <a:ext uri="{0D108BD9-81ED-4DB2-BD59-A6C34878D82A}">
                    <a16:rowId xmlns:a16="http://schemas.microsoft.com/office/drawing/2014/main" xmlns="" val="10004"/>
                  </a:ext>
                </a:extLst>
              </a:tr>
            </a:tbl>
          </a:graphicData>
        </a:graphic>
      </p:graphicFrame>
      <p:sp>
        <p:nvSpPr>
          <p:cNvPr id="5" name="Rectangle 4">
            <a:extLst>
              <a:ext uri="{FF2B5EF4-FFF2-40B4-BE49-F238E27FC236}">
                <a16:creationId xmlns:a16="http://schemas.microsoft.com/office/drawing/2014/main" xmlns="" id="{190AE826-8C0D-41CE-AD18-9CF44B8C98FB}"/>
              </a:ext>
            </a:extLst>
          </p:cNvPr>
          <p:cNvSpPr/>
          <p:nvPr/>
        </p:nvSpPr>
        <p:spPr>
          <a:xfrm>
            <a:off x="381785" y="809911"/>
            <a:ext cx="10081967" cy="523220"/>
          </a:xfrm>
          <a:prstGeom prst="rect">
            <a:avLst/>
          </a:prstGeom>
        </p:spPr>
        <p:txBody>
          <a:bodyPr wrap="square">
            <a:spAutoFit/>
          </a:bodyPr>
          <a:lstStyle/>
          <a:p>
            <a:r>
              <a:rPr lang="en-US" sz="1400" dirty="0"/>
              <a:t>Use the criteria  on the right to think through what you want to achieve with your target audience (and where they naturally go for information) and choose a channel that is most suited. You may end up using multiple channels of communications as well</a:t>
            </a:r>
          </a:p>
        </p:txBody>
      </p:sp>
    </p:spTree>
    <p:extLst>
      <p:ext uri="{BB962C8B-B14F-4D97-AF65-F5344CB8AC3E}">
        <p14:creationId xmlns:p14="http://schemas.microsoft.com/office/powerpoint/2010/main" val="3262356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C5F1A1-7A35-4602-AF15-354801BBE9E3}"/>
              </a:ext>
            </a:extLst>
          </p:cNvPr>
          <p:cNvSpPr>
            <a:spLocks noGrp="1"/>
          </p:cNvSpPr>
          <p:nvPr>
            <p:ph type="title"/>
          </p:nvPr>
        </p:nvSpPr>
        <p:spPr/>
        <p:txBody>
          <a:bodyPr/>
          <a:lstStyle/>
          <a:p>
            <a:r>
              <a:rPr lang="en-US" dirty="0"/>
              <a:t>Channel and Frequency Selection Worksheet</a:t>
            </a:r>
          </a:p>
        </p:txBody>
      </p:sp>
      <p:graphicFrame>
        <p:nvGraphicFramePr>
          <p:cNvPr id="4" name="Table 3">
            <a:extLst>
              <a:ext uri="{FF2B5EF4-FFF2-40B4-BE49-F238E27FC236}">
                <a16:creationId xmlns:a16="http://schemas.microsoft.com/office/drawing/2014/main" xmlns="" id="{85984B73-E878-491C-9EA4-B645A84CE6A7}"/>
              </a:ext>
            </a:extLst>
          </p:cNvPr>
          <p:cNvGraphicFramePr>
            <a:graphicFrameLocks noGrp="1"/>
          </p:cNvGraphicFramePr>
          <p:nvPr>
            <p:extLst>
              <p:ext uri="{D42A27DB-BD31-4B8C-83A1-F6EECF244321}">
                <p14:modId xmlns:p14="http://schemas.microsoft.com/office/powerpoint/2010/main" val="4056890215"/>
              </p:ext>
            </p:extLst>
          </p:nvPr>
        </p:nvGraphicFramePr>
        <p:xfrm>
          <a:off x="457198" y="1852022"/>
          <a:ext cx="10553307" cy="3387404"/>
        </p:xfrm>
        <a:graphic>
          <a:graphicData uri="http://schemas.openxmlformats.org/drawingml/2006/table">
            <a:tbl>
              <a:tblPr firstRow="1" bandRow="1">
                <a:tableStyleId>{5C22544A-7EE6-4342-B048-85BDC9FD1C3A}</a:tableStyleId>
              </a:tblPr>
              <a:tblGrid>
                <a:gridCol w="2513674">
                  <a:extLst>
                    <a:ext uri="{9D8B030D-6E8A-4147-A177-3AD203B41FA5}">
                      <a16:colId xmlns:a16="http://schemas.microsoft.com/office/drawing/2014/main" xmlns="" val="20000"/>
                    </a:ext>
                  </a:extLst>
                </a:gridCol>
                <a:gridCol w="3330617">
                  <a:extLst>
                    <a:ext uri="{9D8B030D-6E8A-4147-A177-3AD203B41FA5}">
                      <a16:colId xmlns:a16="http://schemas.microsoft.com/office/drawing/2014/main" xmlns="" val="20001"/>
                    </a:ext>
                  </a:extLst>
                </a:gridCol>
                <a:gridCol w="2451614">
                  <a:extLst>
                    <a:ext uri="{9D8B030D-6E8A-4147-A177-3AD203B41FA5}">
                      <a16:colId xmlns:a16="http://schemas.microsoft.com/office/drawing/2014/main" xmlns="" val="20002"/>
                    </a:ext>
                  </a:extLst>
                </a:gridCol>
                <a:gridCol w="2257402">
                  <a:extLst>
                    <a:ext uri="{9D8B030D-6E8A-4147-A177-3AD203B41FA5}">
                      <a16:colId xmlns:a16="http://schemas.microsoft.com/office/drawing/2014/main" xmlns="" val="20003"/>
                    </a:ext>
                  </a:extLst>
                </a:gridCol>
              </a:tblGrid>
              <a:tr h="492342">
                <a:tc>
                  <a:txBody>
                    <a:bodyPr/>
                    <a:lstStyle/>
                    <a:p>
                      <a:pPr algn="ctr"/>
                      <a:r>
                        <a:rPr lang="en-US" sz="1200" dirty="0">
                          <a:latin typeface="+mn-lt"/>
                        </a:rPr>
                        <a:t>1. Employee</a:t>
                      </a:r>
                      <a:r>
                        <a:rPr lang="en-US" sz="1200" baseline="0" dirty="0">
                          <a:latin typeface="+mn-lt"/>
                        </a:rPr>
                        <a:t>  Segment</a:t>
                      </a:r>
                      <a:endParaRPr lang="en-US" sz="1200" dirty="0">
                        <a:latin typeface="+mn-lt"/>
                      </a:endParaRPr>
                    </a:p>
                  </a:txBody>
                  <a:tcPr anchor="ctr"/>
                </a:tc>
                <a:tc>
                  <a:txBody>
                    <a:bodyPr/>
                    <a:lstStyle/>
                    <a:p>
                      <a:pPr algn="ctr"/>
                      <a:r>
                        <a:rPr lang="en-US" sz="1200" dirty="0">
                          <a:latin typeface="+mn-lt"/>
                        </a:rPr>
                        <a:t>2. Communication Objective</a:t>
                      </a:r>
                    </a:p>
                  </a:txBody>
                  <a:tcPr anchor="ctr"/>
                </a:tc>
                <a:tc>
                  <a:txBody>
                    <a:bodyPr/>
                    <a:lstStyle/>
                    <a:p>
                      <a:pPr algn="ctr"/>
                      <a:r>
                        <a:rPr lang="en-US" sz="1200" dirty="0">
                          <a:latin typeface="+mn-lt"/>
                        </a:rPr>
                        <a:t>3. Channel</a:t>
                      </a:r>
                    </a:p>
                  </a:txBody>
                  <a:tcPr anchor="ctr"/>
                </a:tc>
                <a:tc>
                  <a:txBody>
                    <a:bodyPr/>
                    <a:lstStyle/>
                    <a:p>
                      <a:pPr algn="ctr"/>
                      <a:r>
                        <a:rPr lang="en-US" sz="1200" dirty="0">
                          <a:latin typeface="+mn-lt"/>
                        </a:rPr>
                        <a:t>4. Frequency</a:t>
                      </a:r>
                    </a:p>
                  </a:txBody>
                  <a:tcPr anchor="ctr"/>
                </a:tc>
                <a:extLst>
                  <a:ext uri="{0D108BD9-81ED-4DB2-BD59-A6C34878D82A}">
                    <a16:rowId xmlns:a16="http://schemas.microsoft.com/office/drawing/2014/main" xmlns="" val="10000"/>
                  </a:ext>
                </a:extLst>
              </a:tr>
              <a:tr h="515528">
                <a:tc rowSpan="2">
                  <a:txBody>
                    <a:bodyPr/>
                    <a:lstStyle/>
                    <a:p>
                      <a:r>
                        <a:rPr lang="en-US" sz="1200" i="1" dirty="0">
                          <a:solidFill>
                            <a:srgbClr val="FF0000"/>
                          </a:solidFill>
                          <a:latin typeface="+mn-lt"/>
                        </a:rPr>
                        <a:t>Mangers and Above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a:solidFill>
                            <a:srgbClr val="FF0000"/>
                          </a:solidFill>
                          <a:latin typeface="+mn-lt"/>
                        </a:rPr>
                        <a:t>Inform managers about change in reporting structures</a:t>
                      </a:r>
                    </a:p>
                  </a:txBody>
                  <a:tcPr anchor="ctr"/>
                </a:tc>
                <a:tc>
                  <a:txBody>
                    <a:bodyPr/>
                    <a:lstStyle/>
                    <a:p>
                      <a:pPr marL="171450" indent="-171450">
                        <a:buFont typeface="Arial" panose="020B0604020202020204" pitchFamily="34" charset="0"/>
                        <a:buChar char="•"/>
                      </a:pPr>
                      <a:r>
                        <a:rPr lang="en-US" sz="1200" i="1" dirty="0">
                          <a:solidFill>
                            <a:srgbClr val="FF0000"/>
                          </a:solidFill>
                          <a:latin typeface="+mn-lt"/>
                        </a:rPr>
                        <a:t>E-mail announcement </a:t>
                      </a:r>
                    </a:p>
                    <a:p>
                      <a:pPr marL="171450" indent="-171450">
                        <a:buFont typeface="Arial" panose="020B0604020202020204" pitchFamily="34" charset="0"/>
                        <a:buChar char="•"/>
                      </a:pPr>
                      <a:r>
                        <a:rPr lang="en-US" sz="1200" i="1" dirty="0">
                          <a:solidFill>
                            <a:srgbClr val="FF0000"/>
                          </a:solidFill>
                          <a:latin typeface="+mn-lt"/>
                        </a:rPr>
                        <a:t> 1:1</a:t>
                      </a:r>
                      <a:r>
                        <a:rPr lang="en-US" sz="1200" i="1" baseline="0" dirty="0">
                          <a:solidFill>
                            <a:srgbClr val="FF0000"/>
                          </a:solidFill>
                          <a:latin typeface="+mn-lt"/>
                        </a:rPr>
                        <a:t> meetings </a:t>
                      </a:r>
                      <a:endParaRPr lang="en-US" sz="1200" i="1" dirty="0">
                        <a:solidFill>
                          <a:srgbClr val="FF0000"/>
                        </a:solidFill>
                        <a:latin typeface="+mn-lt"/>
                      </a:endParaRPr>
                    </a:p>
                  </a:txBody>
                  <a:tcPr anchor="ctr"/>
                </a:tc>
                <a:tc>
                  <a:txBody>
                    <a:bodyPr/>
                    <a:lstStyle/>
                    <a:p>
                      <a:pPr marL="171450" indent="-171450">
                        <a:buFont typeface="Arial" panose="020B0604020202020204" pitchFamily="34" charset="0"/>
                        <a:buChar char="•"/>
                      </a:pPr>
                      <a:r>
                        <a:rPr lang="en-US" sz="1200" i="1" baseline="0" dirty="0">
                          <a:solidFill>
                            <a:srgbClr val="FF0000"/>
                          </a:solidFill>
                          <a:latin typeface="+mn-lt"/>
                        </a:rPr>
                        <a:t>Once</a:t>
                      </a:r>
                    </a:p>
                    <a:p>
                      <a:pPr marL="171450" indent="-171450">
                        <a:buFont typeface="Arial" panose="020B0604020202020204" pitchFamily="34" charset="0"/>
                        <a:buChar char="•"/>
                      </a:pPr>
                      <a:r>
                        <a:rPr lang="en-US" sz="1200" baseline="0" dirty="0">
                          <a:solidFill>
                            <a:srgbClr val="FF0000"/>
                          </a:solidFill>
                          <a:latin typeface="+mn-lt"/>
                        </a:rPr>
                        <a:t>Weekly</a:t>
                      </a:r>
                      <a:br>
                        <a:rPr lang="en-US" sz="1200" baseline="0" dirty="0">
                          <a:solidFill>
                            <a:srgbClr val="FF0000"/>
                          </a:solidFill>
                          <a:latin typeface="+mn-lt"/>
                        </a:rPr>
                      </a:br>
                      <a:endParaRPr lang="en-US" sz="1200" dirty="0">
                        <a:solidFill>
                          <a:srgbClr val="FF0000"/>
                        </a:solidFill>
                        <a:latin typeface="+mn-lt"/>
                      </a:endParaRPr>
                    </a:p>
                  </a:txBody>
                  <a:tcPr anchor="ctr"/>
                </a:tc>
                <a:extLst>
                  <a:ext uri="{0D108BD9-81ED-4DB2-BD59-A6C34878D82A}">
                    <a16:rowId xmlns:a16="http://schemas.microsoft.com/office/drawing/2014/main" xmlns="" val="10001"/>
                  </a:ext>
                </a:extLst>
              </a:tr>
              <a:tr h="801932">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rgbClr val="FF0000"/>
                          </a:solidFill>
                          <a:latin typeface="+mn-lt"/>
                          <a:ea typeface="+mn-ea"/>
                          <a:cs typeface="+mn-cs"/>
                        </a:rPr>
                        <a:t>Demonstrate the importance of learning new skills to manage remote employees</a:t>
                      </a:r>
                    </a:p>
                  </a:txBody>
                  <a:tcPr anchor="ctr"/>
                </a:tc>
                <a:tc>
                  <a:txBody>
                    <a:bodyPr/>
                    <a:lstStyle/>
                    <a:p>
                      <a:pPr marL="171450" indent="-171450">
                        <a:buFont typeface="Arial" panose="020B0604020202020204" pitchFamily="34" charset="0"/>
                        <a:buChar char="•"/>
                      </a:pPr>
                      <a:r>
                        <a:rPr lang="en-US" sz="1200" i="1" dirty="0">
                          <a:solidFill>
                            <a:srgbClr val="FF0000"/>
                          </a:solidFill>
                          <a:latin typeface="+mn-lt"/>
                        </a:rPr>
                        <a:t>Online chats</a:t>
                      </a:r>
                    </a:p>
                    <a:p>
                      <a:pPr marL="171450" indent="-171450">
                        <a:buFont typeface="Arial" panose="020B0604020202020204" pitchFamily="34" charset="0"/>
                        <a:buChar char="•"/>
                      </a:pPr>
                      <a:r>
                        <a:rPr lang="en-US" sz="1200" i="1" dirty="0">
                          <a:solidFill>
                            <a:srgbClr val="FF0000"/>
                          </a:solidFill>
                          <a:latin typeface="+mn-lt"/>
                        </a:rPr>
                        <a:t>Teleconference</a:t>
                      </a:r>
                    </a:p>
                    <a:p>
                      <a:pPr marL="171450" indent="-171450">
                        <a:buFont typeface="Arial" panose="020B0604020202020204" pitchFamily="34" charset="0"/>
                        <a:buChar char="•"/>
                      </a:pPr>
                      <a:r>
                        <a:rPr lang="en-US" sz="1200" i="1" dirty="0">
                          <a:solidFill>
                            <a:srgbClr val="FF0000"/>
                          </a:solidFill>
                          <a:latin typeface="+mn-lt"/>
                        </a:rPr>
                        <a:t>Web/video conference</a:t>
                      </a:r>
                    </a:p>
                    <a:p>
                      <a:pPr marL="171450" indent="-171450">
                        <a:buFont typeface="Arial" panose="020B0604020202020204" pitchFamily="34" charset="0"/>
                        <a:buChar char="•"/>
                      </a:pPr>
                      <a:endParaRPr lang="en-US" sz="1200" i="1" dirty="0">
                        <a:solidFill>
                          <a:srgbClr val="FF0000"/>
                        </a:solidFill>
                        <a:latin typeface="+mn-lt"/>
                      </a:endParaRPr>
                    </a:p>
                  </a:txBody>
                  <a:tcPr anchor="ctr"/>
                </a:tc>
                <a:tc>
                  <a:txBody>
                    <a:bodyPr/>
                    <a:lstStyle/>
                    <a:p>
                      <a:r>
                        <a:rPr lang="en-US" sz="1200" dirty="0">
                          <a:solidFill>
                            <a:srgbClr val="FF0000"/>
                          </a:solidFill>
                          <a:latin typeface="+mn-lt"/>
                        </a:rPr>
                        <a:t>As needed</a:t>
                      </a:r>
                    </a:p>
                  </a:txBody>
                  <a:tcPr anchor="ctr"/>
                </a:tc>
                <a:extLst>
                  <a:ext uri="{0D108BD9-81ED-4DB2-BD59-A6C34878D82A}">
                    <a16:rowId xmlns:a16="http://schemas.microsoft.com/office/drawing/2014/main" xmlns="" val="10002"/>
                  </a:ext>
                </a:extLst>
              </a:tr>
              <a:tr h="343685">
                <a:tc rowSpan="2">
                  <a:txBody>
                    <a:bodyPr/>
                    <a:lstStyle/>
                    <a:p>
                      <a:pPr marL="0" algn="l" defTabSz="914400" rtl="0" eaLnBrk="1" latinLnBrk="0" hangingPunct="1"/>
                      <a:endParaRPr lang="en-US" sz="1200" i="1" kern="1200" dirty="0">
                        <a:solidFill>
                          <a:srgbClr val="FF0000"/>
                        </a:solidFill>
                        <a:latin typeface="+mn-lt"/>
                        <a:ea typeface="+mn-ea"/>
                        <a:cs typeface="+mn-cs"/>
                      </a:endParaRPr>
                    </a:p>
                    <a:p>
                      <a:pPr marL="0" algn="l" defTabSz="914400" rtl="0" eaLnBrk="1" latinLnBrk="0" hangingPunct="1"/>
                      <a:r>
                        <a:rPr lang="en-US" sz="1200" i="1" kern="1200" dirty="0">
                          <a:solidFill>
                            <a:srgbClr val="FF0000"/>
                          </a:solidFill>
                          <a:latin typeface="+mn-lt"/>
                          <a:ea typeface="+mn-ea"/>
                          <a:cs typeface="+mn-cs"/>
                        </a:rPr>
                        <a:t>Add more</a:t>
                      </a:r>
                    </a:p>
                  </a:txBody>
                  <a:tcPr/>
                </a:tc>
                <a:tc>
                  <a:txBody>
                    <a:bodyPr/>
                    <a:lstStyle/>
                    <a:p>
                      <a:endParaRPr lang="en-US" sz="1200" dirty="0">
                        <a:latin typeface="+mn-lt"/>
                      </a:endParaRPr>
                    </a:p>
                  </a:txBody>
                  <a:tcPr/>
                </a:tc>
                <a:tc>
                  <a:txBody>
                    <a:bodyPr/>
                    <a:lstStyle/>
                    <a:p>
                      <a:endParaRPr lang="en-US" sz="1200" dirty="0">
                        <a:latin typeface="+mn-lt"/>
                      </a:endParaRPr>
                    </a:p>
                  </a:txBody>
                  <a:tcPr/>
                </a:tc>
                <a:tc>
                  <a:txBody>
                    <a:bodyPr/>
                    <a:lstStyle/>
                    <a:p>
                      <a:endParaRPr lang="en-US" sz="1200" dirty="0">
                        <a:latin typeface="+mn-lt"/>
                      </a:endParaRPr>
                    </a:p>
                  </a:txBody>
                  <a:tcPr/>
                </a:tc>
                <a:extLst>
                  <a:ext uri="{0D108BD9-81ED-4DB2-BD59-A6C34878D82A}">
                    <a16:rowId xmlns:a16="http://schemas.microsoft.com/office/drawing/2014/main" xmlns="" val="10003"/>
                  </a:ext>
                </a:extLst>
              </a:tr>
              <a:tr h="343685">
                <a:tc vMerge="1">
                  <a:txBody>
                    <a:bodyPr/>
                    <a:lstStyle/>
                    <a:p>
                      <a:endParaRPr lang="en-US"/>
                    </a:p>
                  </a:txBody>
                  <a:tcPr/>
                </a:tc>
                <a:tc>
                  <a:txBody>
                    <a:bodyPr/>
                    <a:lstStyle/>
                    <a:p>
                      <a:endParaRPr lang="en-US" sz="1200" dirty="0">
                        <a:latin typeface="+mn-lt"/>
                      </a:endParaRPr>
                    </a:p>
                  </a:txBody>
                  <a:tcPr/>
                </a:tc>
                <a:tc>
                  <a:txBody>
                    <a:bodyPr/>
                    <a:lstStyle/>
                    <a:p>
                      <a:endParaRPr lang="en-US" sz="1200" dirty="0">
                        <a:latin typeface="+mn-lt"/>
                      </a:endParaRPr>
                    </a:p>
                  </a:txBody>
                  <a:tcPr/>
                </a:tc>
                <a:tc>
                  <a:txBody>
                    <a:bodyPr/>
                    <a:lstStyle/>
                    <a:p>
                      <a:endParaRPr lang="en-US" sz="1200" dirty="0">
                        <a:latin typeface="+mn-lt"/>
                      </a:endParaRPr>
                    </a:p>
                  </a:txBody>
                  <a:tcPr/>
                </a:tc>
                <a:extLst>
                  <a:ext uri="{0D108BD9-81ED-4DB2-BD59-A6C34878D82A}">
                    <a16:rowId xmlns:a16="http://schemas.microsoft.com/office/drawing/2014/main" xmlns="" val="10004"/>
                  </a:ext>
                </a:extLst>
              </a:tr>
              <a:tr h="372326">
                <a:tc rowSpan="2">
                  <a:txBody>
                    <a:bodyPr/>
                    <a:lstStyle/>
                    <a:p>
                      <a:endParaRPr lang="en-US" sz="1200" dirty="0">
                        <a:latin typeface="+mn-lt"/>
                      </a:endParaRPr>
                    </a:p>
                    <a:p>
                      <a:pPr marL="0" algn="l" defTabSz="914400" rtl="0" eaLnBrk="1" latinLnBrk="0" hangingPunct="1"/>
                      <a:r>
                        <a:rPr lang="en-US" sz="1200" i="1" kern="1200" dirty="0">
                          <a:solidFill>
                            <a:srgbClr val="FF0000"/>
                          </a:solidFill>
                          <a:latin typeface="+mn-lt"/>
                          <a:ea typeface="+mn-ea"/>
                          <a:cs typeface="+mn-cs"/>
                        </a:rPr>
                        <a:t>Add more</a:t>
                      </a:r>
                    </a:p>
                    <a:p>
                      <a:endParaRPr lang="en-US" sz="1200" dirty="0">
                        <a:latin typeface="+mn-lt"/>
                      </a:endParaRPr>
                    </a:p>
                  </a:txBody>
                  <a:tcPr/>
                </a:tc>
                <a:tc>
                  <a:txBody>
                    <a:bodyPr/>
                    <a:lstStyle/>
                    <a:p>
                      <a:endParaRPr lang="en-US" sz="1200" dirty="0">
                        <a:latin typeface="+mn-lt"/>
                      </a:endParaRPr>
                    </a:p>
                  </a:txBody>
                  <a:tcPr/>
                </a:tc>
                <a:tc>
                  <a:txBody>
                    <a:bodyPr/>
                    <a:lstStyle/>
                    <a:p>
                      <a:endParaRPr lang="en-US" sz="1200" dirty="0">
                        <a:latin typeface="+mn-lt"/>
                      </a:endParaRPr>
                    </a:p>
                  </a:txBody>
                  <a:tcPr/>
                </a:tc>
                <a:tc>
                  <a:txBody>
                    <a:bodyPr/>
                    <a:lstStyle/>
                    <a:p>
                      <a:endParaRPr lang="en-US" sz="1200" dirty="0">
                        <a:latin typeface="+mn-lt"/>
                      </a:endParaRPr>
                    </a:p>
                  </a:txBody>
                  <a:tcPr/>
                </a:tc>
                <a:extLst>
                  <a:ext uri="{0D108BD9-81ED-4DB2-BD59-A6C34878D82A}">
                    <a16:rowId xmlns:a16="http://schemas.microsoft.com/office/drawing/2014/main" xmlns="" val="10005"/>
                  </a:ext>
                </a:extLst>
              </a:tr>
              <a:tr h="372326">
                <a:tc vMerge="1">
                  <a:txBody>
                    <a:bodyPr/>
                    <a:lstStyle/>
                    <a:p>
                      <a:endParaRPr lang="en-US"/>
                    </a:p>
                  </a:txBody>
                  <a:tcPr/>
                </a:tc>
                <a:tc>
                  <a:txBody>
                    <a:bodyPr/>
                    <a:lstStyle/>
                    <a:p>
                      <a:endParaRPr lang="en-US" sz="1200" dirty="0">
                        <a:latin typeface="+mn-lt"/>
                      </a:endParaRPr>
                    </a:p>
                  </a:txBody>
                  <a:tcPr/>
                </a:tc>
                <a:tc>
                  <a:txBody>
                    <a:bodyPr/>
                    <a:lstStyle/>
                    <a:p>
                      <a:endParaRPr lang="en-US" sz="1200" dirty="0">
                        <a:latin typeface="+mn-lt"/>
                      </a:endParaRPr>
                    </a:p>
                  </a:txBody>
                  <a:tcPr/>
                </a:tc>
                <a:tc>
                  <a:txBody>
                    <a:bodyPr/>
                    <a:lstStyle/>
                    <a:p>
                      <a:endParaRPr lang="en-US" sz="1200" dirty="0">
                        <a:latin typeface="+mn-lt"/>
                      </a:endParaRPr>
                    </a:p>
                  </a:txBody>
                  <a:tcPr/>
                </a:tc>
                <a:extLst>
                  <a:ext uri="{0D108BD9-81ED-4DB2-BD59-A6C34878D82A}">
                    <a16:rowId xmlns:a16="http://schemas.microsoft.com/office/drawing/2014/main" xmlns="" val="10006"/>
                  </a:ext>
                </a:extLst>
              </a:tr>
            </a:tbl>
          </a:graphicData>
        </a:graphic>
      </p:graphicFrame>
      <p:sp>
        <p:nvSpPr>
          <p:cNvPr id="5" name="Rectangle 4">
            <a:extLst>
              <a:ext uri="{FF2B5EF4-FFF2-40B4-BE49-F238E27FC236}">
                <a16:creationId xmlns:a16="http://schemas.microsoft.com/office/drawing/2014/main" xmlns="" id="{44DFC8F9-3ABF-4101-AAFA-1FE7302F8968}"/>
              </a:ext>
            </a:extLst>
          </p:cNvPr>
          <p:cNvSpPr/>
          <p:nvPr/>
        </p:nvSpPr>
        <p:spPr>
          <a:xfrm>
            <a:off x="457199" y="719865"/>
            <a:ext cx="10553306" cy="954107"/>
          </a:xfrm>
          <a:prstGeom prst="rect">
            <a:avLst/>
          </a:prstGeom>
        </p:spPr>
        <p:txBody>
          <a:bodyPr wrap="square">
            <a:spAutoFit/>
          </a:bodyPr>
          <a:lstStyle/>
          <a:p>
            <a:r>
              <a:rPr lang="en-US" sz="1400" dirty="0"/>
              <a:t>Instructions:</a:t>
            </a:r>
          </a:p>
          <a:p>
            <a:r>
              <a:rPr lang="en-US" sz="1400" u="sng" dirty="0"/>
              <a:t>Column 1 &amp; 2</a:t>
            </a:r>
            <a:r>
              <a:rPr lang="en-US" sz="1400" dirty="0"/>
              <a:t>: Input employee segments most impacted by the change (from task 1.2) and communication objective for that particular segment (from task 1.3).</a:t>
            </a:r>
            <a:br>
              <a:rPr lang="en-US" sz="1400" dirty="0"/>
            </a:br>
            <a:r>
              <a:rPr lang="en-US" sz="1400" u="sng" dirty="0"/>
              <a:t>Column 3 &amp; 4</a:t>
            </a:r>
            <a:r>
              <a:rPr lang="en-US" sz="1400" dirty="0"/>
              <a:t>: Select channel and frequency based on guidance within slide 2 and 3.</a:t>
            </a:r>
          </a:p>
        </p:txBody>
      </p:sp>
      <p:sp>
        <p:nvSpPr>
          <p:cNvPr id="7" name="TextBox 6">
            <a:extLst>
              <a:ext uri="{FF2B5EF4-FFF2-40B4-BE49-F238E27FC236}">
                <a16:creationId xmlns:a16="http://schemas.microsoft.com/office/drawing/2014/main" xmlns="" id="{F38340C5-32BB-4E6A-A7E2-8D42D842E429}"/>
              </a:ext>
            </a:extLst>
          </p:cNvPr>
          <p:cNvSpPr txBox="1"/>
          <p:nvPr/>
        </p:nvSpPr>
        <p:spPr>
          <a:xfrm>
            <a:off x="457198" y="5379769"/>
            <a:ext cx="9082728" cy="830997"/>
          </a:xfrm>
          <a:prstGeom prst="rect">
            <a:avLst/>
          </a:prstGeom>
          <a:solidFill>
            <a:schemeClr val="bg1">
              <a:lumMod val="95000"/>
            </a:schemeClr>
          </a:solidFill>
        </p:spPr>
        <p:txBody>
          <a:bodyPr wrap="square" lIns="91440" rtlCol="0">
            <a:spAutoFit/>
          </a:bodyPr>
          <a:lstStyle/>
          <a:p>
            <a:r>
              <a:rPr lang="en-US" sz="1200" dirty="0"/>
              <a:t>Tips!</a:t>
            </a:r>
          </a:p>
          <a:p>
            <a:pPr marL="171450" indent="-171450">
              <a:buFont typeface="Arial" panose="020B0604020202020204" pitchFamily="34" charset="0"/>
              <a:buChar char="•"/>
            </a:pPr>
            <a:r>
              <a:rPr lang="en-US" sz="1200" dirty="0"/>
              <a:t>Deliver important messages through in-person channels to allow for real-time responses and questions for employees.</a:t>
            </a:r>
          </a:p>
          <a:p>
            <a:pPr marL="171450" indent="-171450">
              <a:buFont typeface="Arial" panose="020B0604020202020204" pitchFamily="34" charset="0"/>
              <a:buChar char="•"/>
            </a:pPr>
            <a:r>
              <a:rPr lang="en-US" sz="1200" dirty="0"/>
              <a:t>When facing time, cost and other resources constraints, use virtual communications.</a:t>
            </a:r>
          </a:p>
          <a:p>
            <a:pPr marL="171450" indent="-171450">
              <a:buFont typeface="Arial" panose="020B0604020202020204" pitchFamily="34" charset="0"/>
              <a:buChar char="•"/>
            </a:pPr>
            <a:r>
              <a:rPr lang="en-US" sz="1200" dirty="0"/>
              <a:t>Consider a mix of channels so that no one channel is used to deliver messages more than one or two times a month. </a:t>
            </a:r>
          </a:p>
        </p:txBody>
      </p:sp>
    </p:spTree>
    <p:extLst>
      <p:ext uri="{BB962C8B-B14F-4D97-AF65-F5344CB8AC3E}">
        <p14:creationId xmlns:p14="http://schemas.microsoft.com/office/powerpoint/2010/main" val="819819150"/>
      </p:ext>
    </p:extLst>
  </p:cSld>
  <p:clrMapOvr>
    <a:masterClrMapping/>
  </p:clrMapOvr>
</p:sld>
</file>

<file path=ppt/theme/theme1.xml><?xml version="1.0" encoding="utf-8"?>
<a:theme xmlns:a="http://schemas.openxmlformats.org/drawingml/2006/main" name="White bkgrnd master">
  <a:themeElements>
    <a:clrScheme name="2018 Brand Colors-011">
      <a:dk1>
        <a:srgbClr val="000000"/>
      </a:dk1>
      <a:lt1>
        <a:srgbClr val="FFFFFF"/>
      </a:lt1>
      <a:dk2>
        <a:srgbClr val="002856"/>
      </a:dk2>
      <a:lt2>
        <a:srgbClr val="FFFFFF"/>
      </a:lt2>
      <a:accent1>
        <a:srgbClr val="002856"/>
      </a:accent1>
      <a:accent2>
        <a:srgbClr val="A7AFAF"/>
      </a:accent2>
      <a:accent3>
        <a:srgbClr val="E2E4E4"/>
      </a:accent3>
      <a:accent4>
        <a:srgbClr val="009AD7"/>
      </a:accent4>
      <a:accent5>
        <a:srgbClr val="FF540A"/>
      </a:accent5>
      <a:accent6>
        <a:srgbClr val="FEC10D"/>
      </a:accent6>
      <a:hlink>
        <a:srgbClr val="0052D7"/>
      </a:hlink>
      <a:folHlink>
        <a:srgbClr val="0045B5"/>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4F4F4"/>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91440" rtlCol="0">
        <a:spAutoFit/>
      </a:bodyPr>
      <a:lstStyle>
        <a:defPPr>
          <a:defRPr dirty="0" err="1"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E7D9D"/>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9AACC7"/>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C0D1E0"/>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Presentation27" id="{FE683EB6-1857-174F-981C-940D0425F62C}" vid="{9FBA1F82-3E14-E54F-A1B9-F8E347DF7D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artner">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Gartner_Corporate_PPT_Template</Template>
  <TotalTime>169</TotalTime>
  <Words>694</Words>
  <Application>Microsoft Office PowerPoint</Application>
  <PresentationFormat>Widescreen</PresentationFormat>
  <Paragraphs>130</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 Unicode MS</vt:lpstr>
      <vt:lpstr>Arial</vt:lpstr>
      <vt:lpstr>Arial Black</vt:lpstr>
      <vt:lpstr>Calibri</vt:lpstr>
      <vt:lpstr>Courier New</vt:lpstr>
      <vt:lpstr>Wingdings</vt:lpstr>
      <vt:lpstr>White bkgrnd master</vt:lpstr>
      <vt:lpstr> Channel Selection Tool</vt:lpstr>
      <vt:lpstr>Considerations for Selecting Delivery Channels</vt:lpstr>
      <vt:lpstr>Guide to Select the Communication Channel </vt:lpstr>
      <vt:lpstr>Channel and Frequency Selection Worksheet</vt:lpstr>
    </vt:vector>
  </TitlesOfParts>
  <Company>CEB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Comply with the Information Classification Policy</dc:title>
  <dc:creator>Durst, Lauren</dc:creator>
  <cp:lastModifiedBy>Wright, Anne</cp:lastModifiedBy>
  <cp:revision>16</cp:revision>
  <dcterms:created xsi:type="dcterms:W3CDTF">2018-08-03T14:43:00Z</dcterms:created>
  <dcterms:modified xsi:type="dcterms:W3CDTF">2022-05-27T12:15:37Z</dcterms:modified>
</cp:coreProperties>
</file>