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95"/>
  </p:notesMasterIdLst>
  <p:sldIdLst>
    <p:sldId id="264" r:id="rId2"/>
    <p:sldId id="265" r:id="rId3"/>
    <p:sldId id="309" r:id="rId4"/>
    <p:sldId id="267" r:id="rId5"/>
    <p:sldId id="312" r:id="rId6"/>
    <p:sldId id="313" r:id="rId7"/>
    <p:sldId id="314" r:id="rId8"/>
    <p:sldId id="311" r:id="rId9"/>
    <p:sldId id="315" r:id="rId10"/>
    <p:sldId id="316" r:id="rId11"/>
    <p:sldId id="317" r:id="rId12"/>
    <p:sldId id="318" r:id="rId13"/>
    <p:sldId id="319" r:id="rId14"/>
    <p:sldId id="320" r:id="rId15"/>
    <p:sldId id="321" r:id="rId16"/>
    <p:sldId id="322" r:id="rId17"/>
    <p:sldId id="323" r:id="rId18"/>
    <p:sldId id="324" r:id="rId19"/>
    <p:sldId id="325" r:id="rId20"/>
    <p:sldId id="326" r:id="rId21"/>
    <p:sldId id="327" r:id="rId22"/>
    <p:sldId id="328" r:id="rId23"/>
    <p:sldId id="329" r:id="rId24"/>
    <p:sldId id="330" r:id="rId25"/>
    <p:sldId id="331" r:id="rId26"/>
    <p:sldId id="332" r:id="rId27"/>
    <p:sldId id="333" r:id="rId28"/>
    <p:sldId id="334" r:id="rId29"/>
    <p:sldId id="335" r:id="rId30"/>
    <p:sldId id="336" r:id="rId31"/>
    <p:sldId id="337" r:id="rId32"/>
    <p:sldId id="338" r:id="rId33"/>
    <p:sldId id="339" r:id="rId34"/>
    <p:sldId id="340" r:id="rId35"/>
    <p:sldId id="341" r:id="rId36"/>
    <p:sldId id="342" r:id="rId37"/>
    <p:sldId id="343" r:id="rId38"/>
    <p:sldId id="344" r:id="rId39"/>
    <p:sldId id="345" r:id="rId40"/>
    <p:sldId id="346" r:id="rId41"/>
    <p:sldId id="347" r:id="rId42"/>
    <p:sldId id="348" r:id="rId43"/>
    <p:sldId id="349" r:id="rId44"/>
    <p:sldId id="350" r:id="rId45"/>
    <p:sldId id="351" r:id="rId46"/>
    <p:sldId id="352" r:id="rId47"/>
    <p:sldId id="353" r:id="rId48"/>
    <p:sldId id="354" r:id="rId49"/>
    <p:sldId id="355" r:id="rId50"/>
    <p:sldId id="356" r:id="rId51"/>
    <p:sldId id="357" r:id="rId52"/>
    <p:sldId id="358" r:id="rId53"/>
    <p:sldId id="359" r:id="rId54"/>
    <p:sldId id="360" r:id="rId55"/>
    <p:sldId id="361" r:id="rId56"/>
    <p:sldId id="362" r:id="rId57"/>
    <p:sldId id="363" r:id="rId58"/>
    <p:sldId id="364" r:id="rId59"/>
    <p:sldId id="365" r:id="rId60"/>
    <p:sldId id="366" r:id="rId61"/>
    <p:sldId id="367" r:id="rId62"/>
    <p:sldId id="368" r:id="rId63"/>
    <p:sldId id="369" r:id="rId64"/>
    <p:sldId id="370" r:id="rId65"/>
    <p:sldId id="371" r:id="rId66"/>
    <p:sldId id="372" r:id="rId67"/>
    <p:sldId id="373" r:id="rId68"/>
    <p:sldId id="374" r:id="rId69"/>
    <p:sldId id="375" r:id="rId70"/>
    <p:sldId id="376" r:id="rId71"/>
    <p:sldId id="377" r:id="rId72"/>
    <p:sldId id="378" r:id="rId73"/>
    <p:sldId id="379" r:id="rId74"/>
    <p:sldId id="380" r:id="rId75"/>
    <p:sldId id="381" r:id="rId76"/>
    <p:sldId id="382" r:id="rId77"/>
    <p:sldId id="383" r:id="rId78"/>
    <p:sldId id="384" r:id="rId79"/>
    <p:sldId id="385" r:id="rId80"/>
    <p:sldId id="386" r:id="rId81"/>
    <p:sldId id="387" r:id="rId82"/>
    <p:sldId id="388" r:id="rId83"/>
    <p:sldId id="389" r:id="rId84"/>
    <p:sldId id="390" r:id="rId85"/>
    <p:sldId id="391" r:id="rId86"/>
    <p:sldId id="392" r:id="rId87"/>
    <p:sldId id="393" r:id="rId88"/>
    <p:sldId id="394" r:id="rId89"/>
    <p:sldId id="395" r:id="rId90"/>
    <p:sldId id="396" r:id="rId91"/>
    <p:sldId id="397" r:id="rId92"/>
    <p:sldId id="398" r:id="rId93"/>
    <p:sldId id="399" r:id="rId9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00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26"/>
    <p:restoredTop sz="94592"/>
  </p:normalViewPr>
  <p:slideViewPr>
    <p:cSldViewPr snapToGrid="0" snapToObjects="1">
      <p:cViewPr varScale="1">
        <p:scale>
          <a:sx n="81" d="100"/>
          <a:sy n="81" d="100"/>
        </p:scale>
        <p:origin x="90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32891-68EC-E44F-842E-0B495622F155}" type="datetimeFigureOut">
              <a:rPr lang="en-US" smtClean="0"/>
              <a:t>10/7/2021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E42BCC-B953-074B-8687-D099F22B994B}" type="slidenum">
              <a:rPr lang="en-US" smtClean="0"/>
              <a:t>‹#›</a:t>
            </a:fld>
            <a:endParaRPr lang="en-US"/>
          </a:p>
        </p:txBody>
      </p:sp>
    </p:spTree>
    <p:extLst>
      <p:ext uri="{BB962C8B-B14F-4D97-AF65-F5344CB8AC3E}">
        <p14:creationId xmlns:p14="http://schemas.microsoft.com/office/powerpoint/2010/main" val="3839629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B84FF4E-0EE6-4067-ABCC-B7BBDAE7B387}" type="slidenum">
              <a:rPr lang="en-AU" altLang="en-US" smtClean="0"/>
              <a:pPr/>
              <a:t>2</a:t>
            </a:fld>
            <a:endParaRPr lang="en-AU" altLang="en-US"/>
          </a:p>
        </p:txBody>
      </p:sp>
    </p:spTree>
    <p:extLst>
      <p:ext uri="{BB962C8B-B14F-4D97-AF65-F5344CB8AC3E}">
        <p14:creationId xmlns:p14="http://schemas.microsoft.com/office/powerpoint/2010/main" val="17646508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751115"/>
            <a:ext cx="6825343" cy="2472718"/>
          </a:xfrm>
        </p:spPr>
        <p:txBody>
          <a:bodyPr anchor="b" anchorCtr="0">
            <a:noAutofit/>
          </a:bodyPr>
          <a:lstStyle>
            <a:lvl1pPr algn="l">
              <a:defRPr sz="4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28650" y="3474758"/>
            <a:ext cx="6825343" cy="900455"/>
          </a:xfrm>
        </p:spPr>
        <p:txBody>
          <a:bodyPr>
            <a:normAutofit/>
          </a:bodyPr>
          <a:lstStyle>
            <a:lvl1pPr marL="0" indent="0" algn="l">
              <a:buNone/>
              <a:defRPr sz="1600" b="1" i="0">
                <a:solidFill>
                  <a:schemeClr val="bg1"/>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a:extLst>
              <a:ext uri="{FF2B5EF4-FFF2-40B4-BE49-F238E27FC236}">
                <a16:creationId xmlns="" xmlns:a16="http://schemas.microsoft.com/office/drawing/2014/main" id="{E834AC49-96D2-E542-B60D-AD81A173EE9D}"/>
              </a:ext>
            </a:extLst>
          </p:cNvPr>
          <p:cNvPicPr>
            <a:picLocks noChangeAspect="1"/>
          </p:cNvPicPr>
          <p:nvPr userDrawn="1"/>
        </p:nvPicPr>
        <p:blipFill>
          <a:blip r:embed="rId3"/>
          <a:stretch>
            <a:fillRect/>
          </a:stretch>
        </p:blipFill>
        <p:spPr>
          <a:xfrm>
            <a:off x="7578225" y="5859580"/>
            <a:ext cx="1037978" cy="509820"/>
          </a:xfrm>
          <a:prstGeom prst="rect">
            <a:avLst/>
          </a:prstGeom>
        </p:spPr>
      </p:pic>
      <p:pic>
        <p:nvPicPr>
          <p:cNvPr id="5" name="Picture 4">
            <a:extLst>
              <a:ext uri="{FF2B5EF4-FFF2-40B4-BE49-F238E27FC236}">
                <a16:creationId xmlns="" xmlns:a16="http://schemas.microsoft.com/office/drawing/2014/main" id="{E525EF1A-509B-FC43-8D7D-1D8AC6EE9403}"/>
              </a:ext>
            </a:extLst>
          </p:cNvPr>
          <p:cNvPicPr>
            <a:picLocks noChangeAspect="1"/>
          </p:cNvPicPr>
          <p:nvPr userDrawn="1"/>
        </p:nvPicPr>
        <p:blipFill>
          <a:blip r:embed="rId4"/>
          <a:stretch>
            <a:fillRect/>
          </a:stretch>
        </p:blipFill>
        <p:spPr>
          <a:xfrm>
            <a:off x="628650" y="5855406"/>
            <a:ext cx="1502229" cy="655384"/>
          </a:xfrm>
          <a:prstGeom prst="rect">
            <a:avLst/>
          </a:prstGeom>
        </p:spPr>
      </p:pic>
    </p:spTree>
    <p:extLst>
      <p:ext uri="{BB962C8B-B14F-4D97-AF65-F5344CB8AC3E}">
        <p14:creationId xmlns:p14="http://schemas.microsoft.com/office/powerpoint/2010/main" val="207431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67363" y="501706"/>
            <a:ext cx="2969734" cy="5429755"/>
          </a:xfrm>
        </p:spPr>
        <p:txBody>
          <a:bodyPr anchor="ctr"/>
          <a:lstStyle>
            <a:lvl1pPr>
              <a:defRPr sz="2700"/>
            </a:lvl1pPr>
          </a:lstStyle>
          <a:p>
            <a:r>
              <a:rPr lang="en-US" dirty="0"/>
              <a:t>CLICK TO EDIT MASTER TITLE STYLE</a:t>
            </a:r>
          </a:p>
        </p:txBody>
      </p:sp>
      <p:sp>
        <p:nvSpPr>
          <p:cNvPr id="3" name="Picture Placeholder 2"/>
          <p:cNvSpPr>
            <a:spLocks noGrp="1" noChangeAspect="1"/>
          </p:cNvSpPr>
          <p:nvPr>
            <p:ph type="pic" idx="1"/>
          </p:nvPr>
        </p:nvSpPr>
        <p:spPr>
          <a:xfrm>
            <a:off x="626301" y="501706"/>
            <a:ext cx="4629150" cy="5429756"/>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41139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1">
            <a:extLst>
              <a:ext uri="{FF2B5EF4-FFF2-40B4-BE49-F238E27FC236}">
                <a16:creationId xmlns="" xmlns:a16="http://schemas.microsoft.com/office/drawing/2014/main" id="{53046F72-86C1-FF4D-B89F-2E858C823679}"/>
              </a:ext>
            </a:extLst>
          </p:cNvPr>
          <p:cNvSpPr>
            <a:spLocks noGrp="1"/>
          </p:cNvSpPr>
          <p:nvPr>
            <p:ph type="title"/>
          </p:nvPr>
        </p:nvSpPr>
        <p:spPr>
          <a:xfrm>
            <a:off x="628650" y="500593"/>
            <a:ext cx="7886700" cy="930274"/>
          </a:xfrm>
          <a:prstGeom prst="rect">
            <a:avLst/>
          </a:prstGeom>
        </p:spPr>
        <p:txBody>
          <a:bodyPr vert="horz" lIns="0" tIns="0" rIns="0" bIns="0" rtlCol="0" anchor="t" anchorCtr="0">
            <a:normAutofit/>
          </a:bodyPr>
          <a:lstStyle/>
          <a:p>
            <a:r>
              <a:rPr lang="en-US" dirty="0"/>
              <a:t>CLICK TO EDIT MASTER TITLE STYLE</a:t>
            </a:r>
          </a:p>
        </p:txBody>
      </p:sp>
    </p:spTree>
    <p:extLst>
      <p:ext uri="{BB962C8B-B14F-4D97-AF65-F5344CB8AC3E}">
        <p14:creationId xmlns:p14="http://schemas.microsoft.com/office/powerpoint/2010/main" val="2708488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7394713" y="365125"/>
            <a:ext cx="1120637" cy="5494986"/>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6638842" cy="549498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0133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00593"/>
            <a:ext cx="7886700" cy="930274"/>
          </a:xfrm>
        </p:spPr>
        <p:txBody>
          <a:bodyPr>
            <a:noAutofit/>
          </a:bodyPr>
          <a:lstStyle>
            <a:lvl1pPr>
              <a:defRPr>
                <a:solidFill>
                  <a:srgbClr val="2C0039"/>
                </a:solidFill>
              </a:defRPr>
            </a:lvl1pPr>
          </a:lstStyle>
          <a:p>
            <a:r>
              <a:rPr lang="en-US" dirty="0"/>
              <a:t>CLICK TO EDIT MASTER TITLE STYLE</a:t>
            </a:r>
          </a:p>
        </p:txBody>
      </p:sp>
      <p:sp>
        <p:nvSpPr>
          <p:cNvPr id="3" name="Content Placeholder 2"/>
          <p:cNvSpPr>
            <a:spLocks noGrp="1"/>
          </p:cNvSpPr>
          <p:nvPr>
            <p:ph idx="1"/>
          </p:nvPr>
        </p:nvSpPr>
        <p:spPr>
          <a:xfrm>
            <a:off x="628650" y="1609200"/>
            <a:ext cx="7887600" cy="4190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7044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00593"/>
            <a:ext cx="7886700" cy="930274"/>
          </a:xfrm>
        </p:spPr>
        <p:txBody>
          <a:bodyPr>
            <a:noAutofit/>
          </a:bodyPr>
          <a:lstStyle/>
          <a:p>
            <a:r>
              <a:rPr lang="en-US" dirty="0"/>
              <a:t>CLICK TO EDIT MASTER TITLE STYLE</a:t>
            </a:r>
          </a:p>
        </p:txBody>
      </p:sp>
      <p:sp>
        <p:nvSpPr>
          <p:cNvPr id="3" name="Content Placeholder 2"/>
          <p:cNvSpPr>
            <a:spLocks noGrp="1"/>
          </p:cNvSpPr>
          <p:nvPr>
            <p:ph idx="1"/>
          </p:nvPr>
        </p:nvSpPr>
        <p:spPr>
          <a:xfrm>
            <a:off x="628650" y="1609200"/>
            <a:ext cx="7886700" cy="4190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9393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70FEF3A4-4C4B-7E48-BD64-9AD0C5832DA9}"/>
              </a:ext>
            </a:extLst>
          </p:cNvPr>
          <p:cNvSpPr>
            <a:spLocks noGrp="1"/>
          </p:cNvSpPr>
          <p:nvPr>
            <p:ph type="ctrTitle" hasCustomPrompt="1"/>
          </p:nvPr>
        </p:nvSpPr>
        <p:spPr>
          <a:xfrm>
            <a:off x="742950" y="1606316"/>
            <a:ext cx="6335767" cy="3645368"/>
          </a:xfrm>
        </p:spPr>
        <p:txBody>
          <a:bodyPr anchor="ctr" anchorCtr="0">
            <a:noAutofit/>
          </a:bodyPr>
          <a:lstStyle>
            <a:lvl1pPr algn="l">
              <a:defRPr sz="4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03203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31AFBD0B-4A4A-C443-87DF-36AB7295C69E}"/>
              </a:ext>
            </a:extLst>
          </p:cNvPr>
          <p:cNvSpPr>
            <a:spLocks noGrp="1"/>
          </p:cNvSpPr>
          <p:nvPr>
            <p:ph type="ctrTitle" hasCustomPrompt="1"/>
          </p:nvPr>
        </p:nvSpPr>
        <p:spPr>
          <a:xfrm>
            <a:off x="742950" y="1606316"/>
            <a:ext cx="6335767" cy="3645368"/>
          </a:xfrm>
        </p:spPr>
        <p:txBody>
          <a:bodyPr anchor="ctr" anchorCtr="0">
            <a:noAutofit/>
          </a:bodyPr>
          <a:lstStyle>
            <a:lvl1pPr algn="l">
              <a:defRPr sz="4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803058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00593"/>
            <a:ext cx="7886700" cy="930274"/>
          </a:xfrm>
        </p:spPr>
        <p:txBody>
          <a:bodyPr/>
          <a:lstStyle/>
          <a:p>
            <a:r>
              <a:rPr lang="en-US" dirty="0"/>
              <a:t>CLICK TO EDIT MASTER TITLE STYLE</a:t>
            </a:r>
          </a:p>
        </p:txBody>
      </p:sp>
      <p:sp>
        <p:nvSpPr>
          <p:cNvPr id="3" name="Content Placeholder 2"/>
          <p:cNvSpPr>
            <a:spLocks noGrp="1"/>
          </p:cNvSpPr>
          <p:nvPr>
            <p:ph sz="half" idx="1"/>
          </p:nvPr>
        </p:nvSpPr>
        <p:spPr>
          <a:xfrm>
            <a:off x="628650" y="1608667"/>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08667"/>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221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9842" y="1430867"/>
            <a:ext cx="3868340" cy="612618"/>
          </a:xfrm>
        </p:spPr>
        <p:txBody>
          <a:bodyPr anchor="b">
            <a:norm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2250633"/>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629150" y="1430867"/>
            <a:ext cx="3887391" cy="612618"/>
          </a:xfrm>
        </p:spPr>
        <p:txBody>
          <a:bodyPr anchor="b">
            <a:norm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2250633"/>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Placeholder 1">
            <a:extLst>
              <a:ext uri="{FF2B5EF4-FFF2-40B4-BE49-F238E27FC236}">
                <a16:creationId xmlns="" xmlns:a16="http://schemas.microsoft.com/office/drawing/2014/main" id="{94C1345F-E177-D145-99A1-D142FBAFED59}"/>
              </a:ext>
            </a:extLst>
          </p:cNvPr>
          <p:cNvSpPr>
            <a:spLocks noGrp="1"/>
          </p:cNvSpPr>
          <p:nvPr>
            <p:ph type="title"/>
          </p:nvPr>
        </p:nvSpPr>
        <p:spPr>
          <a:xfrm>
            <a:off x="628650" y="500593"/>
            <a:ext cx="7886700" cy="930274"/>
          </a:xfrm>
          <a:prstGeom prst="rect">
            <a:avLst/>
          </a:prstGeom>
        </p:spPr>
        <p:txBody>
          <a:bodyPr vert="horz" lIns="0" tIns="0" rIns="0" bIns="0" rtlCol="0" anchor="t" anchorCtr="0">
            <a:normAutofit/>
          </a:bodyPr>
          <a:lstStyle/>
          <a:p>
            <a:r>
              <a:rPr lang="en-US" dirty="0"/>
              <a:t>CLICK TO EDIT MASTER TITLE STYLE</a:t>
            </a:r>
          </a:p>
        </p:txBody>
      </p:sp>
    </p:spTree>
    <p:extLst>
      <p:ext uri="{BB962C8B-B14F-4D97-AF65-F5344CB8AC3E}">
        <p14:creationId xmlns:p14="http://schemas.microsoft.com/office/powerpoint/2010/main" val="3523733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Placeholder 1">
            <a:extLst>
              <a:ext uri="{FF2B5EF4-FFF2-40B4-BE49-F238E27FC236}">
                <a16:creationId xmlns="" xmlns:a16="http://schemas.microsoft.com/office/drawing/2014/main" id="{E81ECED6-5C8F-DD49-B1B1-1C7F741776FB}"/>
              </a:ext>
            </a:extLst>
          </p:cNvPr>
          <p:cNvSpPr>
            <a:spLocks noGrp="1"/>
          </p:cNvSpPr>
          <p:nvPr>
            <p:ph type="title"/>
          </p:nvPr>
        </p:nvSpPr>
        <p:spPr>
          <a:xfrm>
            <a:off x="628650" y="500593"/>
            <a:ext cx="7886700" cy="930274"/>
          </a:xfrm>
          <a:prstGeom prst="rect">
            <a:avLst/>
          </a:prstGeom>
        </p:spPr>
        <p:txBody>
          <a:bodyPr vert="horz" lIns="0" tIns="0" rIns="0" bIns="0" rtlCol="0" anchor="t" anchorCtr="0">
            <a:normAutofit/>
          </a:bodyPr>
          <a:lstStyle/>
          <a:p>
            <a:r>
              <a:rPr lang="en-US" dirty="0"/>
              <a:t>CLICK TO EDIT MASTER TITLE STYLE</a:t>
            </a:r>
          </a:p>
        </p:txBody>
      </p:sp>
    </p:spTree>
    <p:extLst>
      <p:ext uri="{BB962C8B-B14F-4D97-AF65-F5344CB8AC3E}">
        <p14:creationId xmlns:p14="http://schemas.microsoft.com/office/powerpoint/2010/main" val="419111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760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Content Placeholder 3">
            <a:extLst>
              <a:ext uri="{FF2B5EF4-FFF2-40B4-BE49-F238E27FC236}">
                <a16:creationId xmlns="" xmlns:a16="http://schemas.microsoft.com/office/drawing/2014/main" id="{D0F659FE-6462-CA48-9569-F676B1AA57D4}"/>
              </a:ext>
            </a:extLst>
          </p:cNvPr>
          <p:cNvSpPr>
            <a:spLocks noGrp="1"/>
          </p:cNvSpPr>
          <p:nvPr>
            <p:ph sz="half" idx="10"/>
          </p:nvPr>
        </p:nvSpPr>
        <p:spPr>
          <a:xfrm>
            <a:off x="3887391" y="987426"/>
            <a:ext cx="4627959" cy="49725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 xmlns:a16="http://schemas.microsoft.com/office/drawing/2014/main" id="{D4178391-6121-6C40-82DD-0CC7978041B9}"/>
              </a:ext>
            </a:extLst>
          </p:cNvPr>
          <p:cNvSpPr>
            <a:spLocks noGrp="1"/>
          </p:cNvSpPr>
          <p:nvPr>
            <p:ph type="title" hasCustomPrompt="1"/>
          </p:nvPr>
        </p:nvSpPr>
        <p:spPr>
          <a:xfrm>
            <a:off x="629841" y="477078"/>
            <a:ext cx="2949178" cy="1671340"/>
          </a:xfrm>
        </p:spPr>
        <p:txBody>
          <a:bodyPr anchor="b"/>
          <a:lstStyle>
            <a:lvl1pPr>
              <a:defRPr sz="3200"/>
            </a:lvl1pPr>
          </a:lstStyle>
          <a:p>
            <a:r>
              <a:rPr lang="en-US" dirty="0"/>
              <a:t>CLICK TO EDIT MASTER TITLE STYLE</a:t>
            </a:r>
          </a:p>
        </p:txBody>
      </p:sp>
      <p:sp>
        <p:nvSpPr>
          <p:cNvPr id="9" name="Text Placeholder 3">
            <a:extLst>
              <a:ext uri="{FF2B5EF4-FFF2-40B4-BE49-F238E27FC236}">
                <a16:creationId xmlns="" xmlns:a16="http://schemas.microsoft.com/office/drawing/2014/main" id="{4F5E6F70-5DC2-DE47-BBAE-AFC21822CA42}"/>
              </a:ext>
            </a:extLst>
          </p:cNvPr>
          <p:cNvSpPr>
            <a:spLocks noGrp="1"/>
          </p:cNvSpPr>
          <p:nvPr>
            <p:ph type="body" sz="half" idx="2"/>
          </p:nvPr>
        </p:nvSpPr>
        <p:spPr>
          <a:xfrm>
            <a:off x="629841" y="2452554"/>
            <a:ext cx="2949178" cy="35074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793289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00593"/>
            <a:ext cx="7886700" cy="930274"/>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28650" y="1609200"/>
            <a:ext cx="7886700" cy="4191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 xmlns:a16="http://schemas.microsoft.com/office/drawing/2014/main" id="{A22F76EA-5C8F-3948-BADB-E978B32ED78F}"/>
              </a:ext>
            </a:extLst>
          </p:cNvPr>
          <p:cNvPicPr>
            <a:picLocks noChangeAspect="1"/>
          </p:cNvPicPr>
          <p:nvPr userDrawn="1"/>
        </p:nvPicPr>
        <p:blipFill>
          <a:blip r:embed="rId15"/>
          <a:stretch>
            <a:fillRect/>
          </a:stretch>
        </p:blipFill>
        <p:spPr>
          <a:xfrm>
            <a:off x="0" y="6215062"/>
            <a:ext cx="9144000" cy="642938"/>
          </a:xfrm>
          <a:prstGeom prst="rect">
            <a:avLst/>
          </a:prstGeom>
        </p:spPr>
      </p:pic>
      <p:pic>
        <p:nvPicPr>
          <p:cNvPr id="13" name="Picture 12">
            <a:extLst>
              <a:ext uri="{FF2B5EF4-FFF2-40B4-BE49-F238E27FC236}">
                <a16:creationId xmlns="" xmlns:a16="http://schemas.microsoft.com/office/drawing/2014/main" id="{8B7610C2-9324-5C47-9639-D3442F9E726E}"/>
              </a:ext>
            </a:extLst>
          </p:cNvPr>
          <p:cNvPicPr>
            <a:picLocks noChangeAspect="1"/>
          </p:cNvPicPr>
          <p:nvPr userDrawn="1"/>
        </p:nvPicPr>
        <p:blipFill>
          <a:blip r:embed="rId16"/>
          <a:stretch>
            <a:fillRect/>
          </a:stretch>
        </p:blipFill>
        <p:spPr>
          <a:xfrm>
            <a:off x="7875021" y="6374159"/>
            <a:ext cx="640329" cy="314508"/>
          </a:xfrm>
          <a:prstGeom prst="rect">
            <a:avLst/>
          </a:prstGeom>
        </p:spPr>
      </p:pic>
      <p:pic>
        <p:nvPicPr>
          <p:cNvPr id="6" name="Picture 5">
            <a:extLst>
              <a:ext uri="{FF2B5EF4-FFF2-40B4-BE49-F238E27FC236}">
                <a16:creationId xmlns="" xmlns:a16="http://schemas.microsoft.com/office/drawing/2014/main" id="{77F8B98B-148B-384F-9941-D2D75D461109}"/>
              </a:ext>
            </a:extLst>
          </p:cNvPr>
          <p:cNvPicPr>
            <a:picLocks noChangeAspect="1"/>
          </p:cNvPicPr>
          <p:nvPr userDrawn="1"/>
        </p:nvPicPr>
        <p:blipFill>
          <a:blip r:embed="rId17"/>
          <a:stretch>
            <a:fillRect/>
          </a:stretch>
        </p:blipFill>
        <p:spPr>
          <a:xfrm>
            <a:off x="628650" y="6374159"/>
            <a:ext cx="930729" cy="406053"/>
          </a:xfrm>
          <a:prstGeom prst="rect">
            <a:avLst/>
          </a:prstGeom>
        </p:spPr>
      </p:pic>
    </p:spTree>
    <p:extLst>
      <p:ext uri="{BB962C8B-B14F-4D97-AF65-F5344CB8AC3E}">
        <p14:creationId xmlns:p14="http://schemas.microsoft.com/office/powerpoint/2010/main" val="2954471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3" r:id="rId13"/>
  </p:sldLayoutIdLst>
  <p:hf sldNum="0" hdr="0" dt="0"/>
  <p:txStyles>
    <p:titleStyle>
      <a:lvl1pPr algn="l" defTabSz="914400" rtl="0" eaLnBrk="1" latinLnBrk="0" hangingPunct="1">
        <a:lnSpc>
          <a:spcPct val="80000"/>
        </a:lnSpc>
        <a:spcBef>
          <a:spcPct val="0"/>
        </a:spcBef>
        <a:buNone/>
        <a:defRPr sz="3000" b="1" i="0" kern="1200">
          <a:solidFill>
            <a:srgbClr val="2C0039"/>
          </a:solidFill>
          <a:latin typeface="Helvetica" pitchFamily="2" charset="0"/>
          <a:ea typeface="+mj-ea"/>
          <a:cs typeface="+mj-cs"/>
        </a:defRPr>
      </a:lvl1pPr>
    </p:titleStyle>
    <p:bodyStyle>
      <a:lvl1pPr marL="0" indent="-180975" algn="l" defTabSz="914400" rtl="0" eaLnBrk="1" latinLnBrk="0" hangingPunct="1">
        <a:lnSpc>
          <a:spcPct val="100000"/>
        </a:lnSpc>
        <a:spcBef>
          <a:spcPts val="1000"/>
        </a:spcBef>
        <a:buFont typeface="Arial" panose="020B0604020202020204" pitchFamily="34" charset="0"/>
        <a:buChar char="•"/>
        <a:tabLst/>
        <a:defRPr sz="1000" b="0" i="0" kern="1200">
          <a:solidFill>
            <a:srgbClr val="2C0039"/>
          </a:solidFill>
          <a:latin typeface="Helvetica" pitchFamily="2" charset="0"/>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tabLst/>
        <a:defRPr sz="1000" b="0" i="0" kern="1200">
          <a:solidFill>
            <a:srgbClr val="2C0039"/>
          </a:solidFill>
          <a:latin typeface="Helvetica" pitchFamily="2" charset="0"/>
          <a:ea typeface="+mn-ea"/>
          <a:cs typeface="+mn-cs"/>
        </a:defRPr>
      </a:lvl2pPr>
      <a:lvl3pPr marL="1080000" indent="-180000" algn="l" defTabSz="914400" rtl="0" eaLnBrk="1" latinLnBrk="0" hangingPunct="1">
        <a:lnSpc>
          <a:spcPct val="100000"/>
        </a:lnSpc>
        <a:spcBef>
          <a:spcPts val="500"/>
        </a:spcBef>
        <a:buFont typeface="Arial" panose="020B0604020202020204" pitchFamily="34" charset="0"/>
        <a:buChar char="•"/>
        <a:tabLst/>
        <a:defRPr sz="1000" b="0" i="0" kern="1200">
          <a:solidFill>
            <a:srgbClr val="2C0039"/>
          </a:solidFill>
          <a:latin typeface="Helvetica" pitchFamily="2" charset="0"/>
          <a:ea typeface="+mn-ea"/>
          <a:cs typeface="+mn-cs"/>
        </a:defRPr>
      </a:lvl3pPr>
      <a:lvl4pPr marL="1440000" indent="-180000" algn="l" defTabSz="914400" rtl="0" eaLnBrk="1" latinLnBrk="0" hangingPunct="1">
        <a:lnSpc>
          <a:spcPct val="100000"/>
        </a:lnSpc>
        <a:spcBef>
          <a:spcPts val="500"/>
        </a:spcBef>
        <a:buFont typeface="Arial" panose="020B0604020202020204" pitchFamily="34" charset="0"/>
        <a:buChar char="•"/>
        <a:tabLst/>
        <a:defRPr sz="1000" b="0" i="0" kern="1200">
          <a:solidFill>
            <a:srgbClr val="2C0039"/>
          </a:solidFill>
          <a:latin typeface="Helvetica" pitchFamily="2" charset="0"/>
          <a:ea typeface="+mn-ea"/>
          <a:cs typeface="+mn-cs"/>
        </a:defRPr>
      </a:lvl4pPr>
      <a:lvl5pPr marL="1800000" indent="-180000" algn="l" defTabSz="914400" rtl="0" eaLnBrk="1" latinLnBrk="0" hangingPunct="1">
        <a:lnSpc>
          <a:spcPct val="100000"/>
        </a:lnSpc>
        <a:spcBef>
          <a:spcPts val="500"/>
        </a:spcBef>
        <a:buFont typeface="Arial" panose="020B0604020202020204" pitchFamily="34" charset="0"/>
        <a:buChar char="•"/>
        <a:tabLst/>
        <a:defRPr sz="1000" b="0" i="0" kern="1200">
          <a:solidFill>
            <a:srgbClr val="2C0039"/>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p:nvPr>
        </p:nvSpPr>
        <p:spPr bwMode="auto">
          <a:xfrm>
            <a:off x="811530" y="2397035"/>
            <a:ext cx="7910439" cy="24727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t" anchorCtr="0" compatLnSpc="1">
            <a:prstTxWarp prst="textNoShape">
              <a:avLst/>
            </a:prstTxWarp>
          </a:bodyPr>
          <a:lstStyle/>
          <a:p>
            <a:r>
              <a:rPr lang="en-AU" b="0" dirty="0" smtClean="0"/>
              <a:t>What we need to know about the </a:t>
            </a:r>
            <a:r>
              <a:rPr lang="en-AU" dirty="0" smtClean="0"/>
              <a:t/>
            </a:r>
            <a:br>
              <a:rPr lang="en-AU" dirty="0" smtClean="0"/>
            </a:br>
            <a:r>
              <a:rPr lang="en-AU" dirty="0" smtClean="0"/>
              <a:t>Nurses &amp; Midwives Enterprise Agreement 2020 </a:t>
            </a:r>
            <a:r>
              <a:rPr lang="en-AU" b="0" dirty="0" smtClean="0"/>
              <a:t>and the </a:t>
            </a:r>
            <a:br>
              <a:rPr lang="en-AU" b="0" dirty="0" smtClean="0"/>
            </a:br>
            <a:r>
              <a:rPr lang="en-AU" dirty="0" smtClean="0"/>
              <a:t>Safe </a:t>
            </a:r>
            <a:r>
              <a:rPr lang="en-AU" dirty="0"/>
              <a:t>P</a:t>
            </a:r>
            <a:r>
              <a:rPr lang="en-AU" dirty="0" smtClean="0"/>
              <a:t>atient Care </a:t>
            </a:r>
            <a:r>
              <a:rPr lang="en-AU" dirty="0" smtClean="0"/>
              <a:t>Act 2015</a:t>
            </a:r>
            <a:endParaRPr lang="en-US" altLang="en-US" dirty="0" smtClean="0">
              <a:latin typeface="Arial MT" charset="0"/>
              <a:ea typeface="ＭＳ Ｐゴシック" panose="020B0600070205080204" pitchFamily="34" charset="-128"/>
            </a:endParaRPr>
          </a:p>
        </p:txBody>
      </p:sp>
    </p:spTree>
    <p:extLst>
      <p:ext uri="{BB962C8B-B14F-4D97-AF65-F5344CB8AC3E}">
        <p14:creationId xmlns:p14="http://schemas.microsoft.com/office/powerpoint/2010/main" val="2365587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045001"/>
            <a:ext cx="6959112" cy="3173914"/>
          </a:xfrm>
        </p:spPr>
        <p:txBody>
          <a:bodyPr/>
          <a:lstStyle/>
          <a:p>
            <a:r>
              <a:rPr lang="en-AU" sz="3600" dirty="0" smtClean="0"/>
              <a:t>Part B – Consultation, Dispute Resolution and Discipline</a:t>
            </a:r>
            <a:br>
              <a:rPr lang="en-AU" sz="3600" dirty="0" smtClean="0"/>
            </a:br>
            <a:r>
              <a:rPr lang="en-AU" sz="3600" dirty="0"/>
              <a:t/>
            </a:r>
            <a:br>
              <a:rPr lang="en-AU" sz="3600" dirty="0"/>
            </a:br>
            <a:r>
              <a:rPr lang="en-AU" sz="2400" dirty="0" smtClean="0"/>
              <a:t/>
            </a:r>
            <a:br>
              <a:rPr lang="en-AU" sz="2400" dirty="0" smtClean="0"/>
            </a:br>
            <a:endParaRPr lang="en-AU" sz="2400" dirty="0"/>
          </a:p>
        </p:txBody>
      </p:sp>
      <p:sp>
        <p:nvSpPr>
          <p:cNvPr id="3" name="TextBox 2"/>
          <p:cNvSpPr txBox="1"/>
          <p:nvPr/>
        </p:nvSpPr>
        <p:spPr>
          <a:xfrm>
            <a:off x="658466" y="3259248"/>
            <a:ext cx="7043596" cy="3108543"/>
          </a:xfrm>
          <a:prstGeom prst="rect">
            <a:avLst/>
          </a:prstGeom>
          <a:noFill/>
        </p:spPr>
        <p:txBody>
          <a:bodyPr wrap="square" rtlCol="0">
            <a:spAutoFit/>
          </a:bodyPr>
          <a:lstStyle/>
          <a:p>
            <a:r>
              <a:rPr lang="en-US" sz="2800" dirty="0">
                <a:solidFill>
                  <a:schemeClr val="bg1"/>
                </a:solidFill>
                <a:latin typeface="Helvetica" panose="020B0604020202020204" pitchFamily="34" charset="0"/>
                <a:cs typeface="Helvetica" panose="020B0604020202020204" pitchFamily="34" charset="0"/>
              </a:rPr>
              <a:t>This part covers:</a:t>
            </a:r>
          </a:p>
          <a:p>
            <a:pPr marL="457200" indent="-45720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Consultation</a:t>
            </a:r>
          </a:p>
          <a:p>
            <a:pPr marL="457200" indent="-45720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Redundancy</a:t>
            </a:r>
          </a:p>
          <a:p>
            <a:pPr marL="457200" indent="-45720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Dispute Resolution</a:t>
            </a:r>
          </a:p>
          <a:p>
            <a:pPr marL="457200" indent="-45720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State-wide Classification Committee</a:t>
            </a:r>
          </a:p>
          <a:p>
            <a:pPr marL="457200" indent="-45720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Managing Conduct and </a:t>
            </a:r>
            <a:r>
              <a:rPr lang="en-US" sz="2800" dirty="0" smtClean="0">
                <a:solidFill>
                  <a:schemeClr val="bg1"/>
                </a:solidFill>
                <a:latin typeface="Helvetica" panose="020B0604020202020204" pitchFamily="34" charset="0"/>
                <a:cs typeface="Helvetica" panose="020B0604020202020204" pitchFamily="34" charset="0"/>
              </a:rPr>
              <a:t>Performance Flexible </a:t>
            </a:r>
            <a:r>
              <a:rPr lang="en-US" sz="2800" dirty="0">
                <a:solidFill>
                  <a:schemeClr val="bg1"/>
                </a:solidFill>
                <a:latin typeface="Helvetica" panose="020B0604020202020204" pitchFamily="34" charset="0"/>
                <a:cs typeface="Helvetica" panose="020B0604020202020204" pitchFamily="34" charset="0"/>
              </a:rPr>
              <a:t>Working </a:t>
            </a:r>
            <a:r>
              <a:rPr lang="en-US" sz="2800" dirty="0" smtClean="0">
                <a:solidFill>
                  <a:schemeClr val="bg1"/>
                </a:solidFill>
                <a:latin typeface="Helvetica" panose="020B0604020202020204" pitchFamily="34" charset="0"/>
                <a:cs typeface="Helvetica" panose="020B0604020202020204" pitchFamily="34" charset="0"/>
              </a:rPr>
              <a:t>Arrangements</a:t>
            </a:r>
            <a:endParaRPr lang="en-US" sz="2800"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915060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11 – Consultation</a:t>
            </a:r>
            <a:br>
              <a:rPr lang="en-AU" dirty="0" smtClean="0">
                <a:solidFill>
                  <a:schemeClr val="tx1">
                    <a:lumMod val="90000"/>
                    <a:lumOff val="10000"/>
                  </a:schemeClr>
                </a:solidFill>
              </a:rPr>
            </a:br>
            <a:r>
              <a:rPr lang="en-AU" dirty="0">
                <a:solidFill>
                  <a:schemeClr val="tx1">
                    <a:lumMod val="90000"/>
                    <a:lumOff val="10000"/>
                  </a:schemeClr>
                </a:solidFill>
              </a:rPr>
              <a:t> </a:t>
            </a:r>
            <a:r>
              <a:rPr lang="en-AU" dirty="0" smtClean="0">
                <a:solidFill>
                  <a:schemeClr val="tx1">
                    <a:lumMod val="90000"/>
                    <a:lumOff val="10000"/>
                  </a:schemeClr>
                </a:solidFill>
              </a:rPr>
              <a:t>                           </a:t>
            </a:r>
            <a:endParaRPr lang="en-AU" dirty="0">
              <a:solidFill>
                <a:schemeClr val="tx1">
                  <a:lumMod val="90000"/>
                  <a:lumOff val="10000"/>
                </a:schemeClr>
              </a:solidFill>
            </a:endParaRPr>
          </a:p>
        </p:txBody>
      </p:sp>
      <p:sp>
        <p:nvSpPr>
          <p:cNvPr id="3" name="Content Placeholder 2"/>
          <p:cNvSpPr>
            <a:spLocks noGrp="1"/>
          </p:cNvSpPr>
          <p:nvPr>
            <p:ph idx="1"/>
          </p:nvPr>
        </p:nvSpPr>
        <p:spPr/>
        <p:txBody>
          <a:bodyPr/>
          <a:lstStyle/>
          <a:p>
            <a:pPr indent="0">
              <a:buNone/>
            </a:pPr>
            <a:r>
              <a:rPr lang="en-US" sz="2000" dirty="0" smtClean="0">
                <a:solidFill>
                  <a:srgbClr val="0070C0"/>
                </a:solidFill>
              </a:rPr>
              <a:t>Clauses </a:t>
            </a:r>
            <a:r>
              <a:rPr lang="en-US" sz="2000" dirty="0">
                <a:solidFill>
                  <a:srgbClr val="0070C0"/>
                </a:solidFill>
              </a:rPr>
              <a:t>has been amended to clarify the following:</a:t>
            </a:r>
          </a:p>
          <a:p>
            <a:pPr marL="342900" indent="-342900"/>
            <a:r>
              <a:rPr lang="en-US" sz="2000" dirty="0">
                <a:solidFill>
                  <a:srgbClr val="0070C0"/>
                </a:solidFill>
              </a:rPr>
              <a:t>Consultation should include, where practical those  employees who are absent on leave including on  workers’ compensation leave.</a:t>
            </a:r>
          </a:p>
          <a:p>
            <a:pPr marL="342900" indent="-342900"/>
            <a:r>
              <a:rPr lang="en-US" sz="2000" dirty="0">
                <a:solidFill>
                  <a:srgbClr val="0070C0"/>
                </a:solidFill>
              </a:rPr>
              <a:t>Additional statement at 11.3 to make clear that  timeframes are indicative.</a:t>
            </a:r>
          </a:p>
          <a:p>
            <a:pPr marL="342900" indent="-342900"/>
            <a:r>
              <a:rPr lang="en-US" sz="2000" dirty="0">
                <a:solidFill>
                  <a:srgbClr val="0070C0"/>
                </a:solidFill>
              </a:rPr>
              <a:t>Step 3 amended to clarify that prescribed meeting  requirements do not limit the number of meetings the  parties can agree to have.</a:t>
            </a:r>
          </a:p>
          <a:p>
            <a:pPr marL="342900" indent="-342900"/>
            <a:r>
              <a:rPr lang="en-US" sz="2000" dirty="0">
                <a:solidFill>
                  <a:srgbClr val="0070C0"/>
                </a:solidFill>
              </a:rPr>
              <a:t>Highlight OHS issues.</a:t>
            </a:r>
          </a:p>
          <a:p>
            <a:pPr indent="0">
              <a:buNone/>
            </a:pPr>
            <a:endParaRPr lang="en-US" sz="2000" dirty="0" smtClean="0">
              <a:solidFill>
                <a:srgbClr val="0070C0"/>
              </a:solidFill>
            </a:endParaRPr>
          </a:p>
          <a:p>
            <a:pPr indent="0">
              <a:buNone/>
            </a:pPr>
            <a:endParaRPr lang="en-US" sz="600" dirty="0" smtClean="0">
              <a:solidFill>
                <a:srgbClr val="0070C0"/>
              </a:solidFill>
            </a:endParaRPr>
          </a:p>
          <a:p>
            <a:pPr indent="0">
              <a:buNone/>
            </a:pPr>
            <a:r>
              <a:rPr lang="en-US" sz="2000" dirty="0" smtClean="0">
                <a:solidFill>
                  <a:srgbClr val="0070C0"/>
                </a:solidFill>
              </a:rPr>
              <a:t>Require </a:t>
            </a:r>
            <a:r>
              <a:rPr lang="en-US" sz="2000" dirty="0">
                <a:solidFill>
                  <a:srgbClr val="0070C0"/>
                </a:solidFill>
              </a:rPr>
              <a:t>parties raise concerns over a Change Impact  Statement as soon as practicable.</a:t>
            </a:r>
          </a:p>
          <a:p>
            <a:pPr indent="0">
              <a:buNone/>
            </a:pPr>
            <a:endParaRPr lang="en-US" sz="2000" dirty="0">
              <a:solidFill>
                <a:srgbClr val="0070C0"/>
              </a:solidFill>
            </a:endParaRPr>
          </a:p>
        </p:txBody>
      </p:sp>
      <p:sp>
        <p:nvSpPr>
          <p:cNvPr id="4" name="Rectangle 3"/>
          <p:cNvSpPr/>
          <p:nvPr/>
        </p:nvSpPr>
        <p:spPr>
          <a:xfrm>
            <a:off x="670327" y="1058368"/>
            <a:ext cx="268214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smtClean="0">
                <a:ln/>
                <a:solidFill>
                  <a:schemeClr val="accent4"/>
                </a:solidFill>
                <a:effectLst/>
              </a:rPr>
              <a:t>Amended Clause</a:t>
            </a:r>
            <a:endParaRPr lang="en-US" sz="2400" b="1" cap="none" spc="0" dirty="0">
              <a:ln/>
              <a:solidFill>
                <a:schemeClr val="accent4"/>
              </a:solidFill>
              <a:effectLst/>
            </a:endParaRPr>
          </a:p>
        </p:txBody>
      </p:sp>
      <p:sp>
        <p:nvSpPr>
          <p:cNvPr id="5" name="Rectangle 4"/>
          <p:cNvSpPr/>
          <p:nvPr/>
        </p:nvSpPr>
        <p:spPr>
          <a:xfrm>
            <a:off x="628650" y="5114694"/>
            <a:ext cx="2765501"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smtClean="0">
                <a:ln/>
                <a:solidFill>
                  <a:schemeClr val="accent4"/>
                </a:solidFill>
                <a:effectLst/>
              </a:rPr>
              <a:t>NEW Sub-Clause</a:t>
            </a:r>
            <a:endParaRPr lang="en-US" sz="2400" b="1" cap="none" spc="0" dirty="0">
              <a:ln/>
              <a:solidFill>
                <a:schemeClr val="accent4"/>
              </a:solidFill>
              <a:effectLst/>
            </a:endParaRPr>
          </a:p>
        </p:txBody>
      </p:sp>
    </p:spTree>
    <p:extLst>
      <p:ext uri="{BB962C8B-B14F-4D97-AF65-F5344CB8AC3E}">
        <p14:creationId xmlns:p14="http://schemas.microsoft.com/office/powerpoint/2010/main" val="1602668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11 – Consultation (Cont.) </a:t>
            </a:r>
            <a:br>
              <a:rPr lang="en-AU" dirty="0" smtClean="0">
                <a:solidFill>
                  <a:schemeClr val="tx1">
                    <a:lumMod val="90000"/>
                    <a:lumOff val="10000"/>
                  </a:schemeClr>
                </a:solidFill>
              </a:rPr>
            </a:br>
            <a:r>
              <a:rPr lang="en-AU" dirty="0">
                <a:solidFill>
                  <a:schemeClr val="tx1">
                    <a:lumMod val="90000"/>
                    <a:lumOff val="10000"/>
                  </a:schemeClr>
                </a:solidFill>
              </a:rPr>
              <a:t> </a:t>
            </a:r>
            <a:r>
              <a:rPr lang="en-AU" dirty="0" smtClean="0">
                <a:solidFill>
                  <a:schemeClr val="tx1">
                    <a:lumMod val="90000"/>
                    <a:lumOff val="10000"/>
                  </a:schemeClr>
                </a:solidFill>
              </a:rPr>
              <a:t>                           </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609199"/>
            <a:ext cx="7886700" cy="4438515"/>
          </a:xfrm>
        </p:spPr>
        <p:txBody>
          <a:bodyPr/>
          <a:lstStyle/>
          <a:p>
            <a:pPr indent="0">
              <a:buNone/>
            </a:pPr>
            <a:r>
              <a:rPr lang="en-US" sz="2000" dirty="0">
                <a:solidFill>
                  <a:srgbClr val="0070C0"/>
                </a:solidFill>
              </a:rPr>
              <a:t>Clarification that where relevant to a proposed change,  existing and amended position descriptions to be  provided</a:t>
            </a:r>
            <a:r>
              <a:rPr lang="en-US" sz="2000" dirty="0" smtClean="0">
                <a:solidFill>
                  <a:srgbClr val="0070C0"/>
                </a:solidFill>
              </a:rPr>
              <a:t>.</a:t>
            </a:r>
            <a:endParaRPr lang="en-US" sz="2000" dirty="0">
              <a:solidFill>
                <a:srgbClr val="0070C0"/>
              </a:solidFill>
            </a:endParaRPr>
          </a:p>
          <a:p>
            <a:pPr indent="0">
              <a:buNone/>
            </a:pPr>
            <a:endParaRPr lang="en-US" sz="800" b="1" dirty="0" smtClean="0">
              <a:solidFill>
                <a:srgbClr val="0070C0"/>
              </a:solidFill>
            </a:endParaRPr>
          </a:p>
          <a:p>
            <a:pPr indent="0">
              <a:buNone/>
            </a:pPr>
            <a:r>
              <a:rPr lang="en-US" sz="2000" b="1" dirty="0" smtClean="0">
                <a:solidFill>
                  <a:srgbClr val="0070C0"/>
                </a:solidFill>
              </a:rPr>
              <a:t>Clause </a:t>
            </a:r>
            <a:r>
              <a:rPr lang="en-US" sz="2000" b="1" dirty="0">
                <a:solidFill>
                  <a:srgbClr val="0070C0"/>
                </a:solidFill>
              </a:rPr>
              <a:t>11A - Consultation about changes to rosters or  hours of work</a:t>
            </a:r>
          </a:p>
          <a:p>
            <a:pPr marL="342900" indent="-342900"/>
            <a:r>
              <a:rPr lang="en-US" sz="2000" dirty="0">
                <a:solidFill>
                  <a:srgbClr val="0070C0"/>
                </a:solidFill>
              </a:rPr>
              <a:t>Clarification that 11A applies in circumstances  where a change in roster or regular ordinary hours  may impact an employee (such as their family and  caring responsibilities) but is not the result of  major change.</a:t>
            </a:r>
          </a:p>
          <a:p>
            <a:pPr marL="342900" indent="-342900"/>
            <a:r>
              <a:rPr lang="en-US" sz="2000" dirty="0">
                <a:solidFill>
                  <a:srgbClr val="0070C0"/>
                </a:solidFill>
              </a:rPr>
              <a:t>Consultation required, but process less prescriptive  than it is for ‘major change’.</a:t>
            </a:r>
          </a:p>
          <a:p>
            <a:pPr marL="342900" indent="-342900"/>
            <a:r>
              <a:rPr lang="en-US" sz="2000" dirty="0">
                <a:solidFill>
                  <a:srgbClr val="0070C0"/>
                </a:solidFill>
              </a:rPr>
              <a:t>Some exclusions (sporadic unpredictable work  hours, self rostering or, where permitted, rotating  roster).</a:t>
            </a:r>
          </a:p>
          <a:p>
            <a:pPr indent="0">
              <a:buNone/>
            </a:pPr>
            <a:endParaRPr lang="en-US" sz="2000" dirty="0">
              <a:solidFill>
                <a:srgbClr val="0070C0"/>
              </a:solidFill>
            </a:endParaRPr>
          </a:p>
        </p:txBody>
      </p:sp>
      <p:sp>
        <p:nvSpPr>
          <p:cNvPr id="4" name="Rectangle 3"/>
          <p:cNvSpPr/>
          <p:nvPr/>
        </p:nvSpPr>
        <p:spPr>
          <a:xfrm>
            <a:off x="670327" y="1058368"/>
            <a:ext cx="268214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smtClean="0">
                <a:ln/>
                <a:solidFill>
                  <a:schemeClr val="accent4"/>
                </a:solidFill>
                <a:effectLst/>
              </a:rPr>
              <a:t>Amended Clause</a:t>
            </a:r>
            <a:endParaRPr lang="en-US" sz="2400" b="1" cap="none" spc="0" dirty="0">
              <a:ln/>
              <a:solidFill>
                <a:schemeClr val="accent4"/>
              </a:solidFill>
              <a:effectLst/>
            </a:endParaRPr>
          </a:p>
        </p:txBody>
      </p:sp>
    </p:spTree>
    <p:extLst>
      <p:ext uri="{BB962C8B-B14F-4D97-AF65-F5344CB8AC3E}">
        <p14:creationId xmlns:p14="http://schemas.microsoft.com/office/powerpoint/2010/main" val="3108420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11B – Consultation </a:t>
            </a:r>
            <a:br>
              <a:rPr lang="en-AU" dirty="0" smtClean="0">
                <a:solidFill>
                  <a:schemeClr val="tx1">
                    <a:lumMod val="90000"/>
                    <a:lumOff val="10000"/>
                  </a:schemeClr>
                </a:solidFill>
              </a:rPr>
            </a:br>
            <a:r>
              <a:rPr lang="en-AU" dirty="0" smtClean="0">
                <a:solidFill>
                  <a:schemeClr val="tx1">
                    <a:lumMod val="90000"/>
                    <a:lumOff val="10000"/>
                  </a:schemeClr>
                </a:solidFill>
              </a:rPr>
              <a:t>- Amalgamation of wards</a:t>
            </a:r>
            <a:br>
              <a:rPr lang="en-AU" dirty="0" smtClean="0">
                <a:solidFill>
                  <a:schemeClr val="tx1">
                    <a:lumMod val="90000"/>
                    <a:lumOff val="10000"/>
                  </a:schemeClr>
                </a:solidFill>
              </a:rPr>
            </a:br>
            <a:r>
              <a:rPr lang="en-AU" dirty="0">
                <a:solidFill>
                  <a:schemeClr val="tx1">
                    <a:lumMod val="90000"/>
                    <a:lumOff val="10000"/>
                  </a:schemeClr>
                </a:solidFill>
              </a:rPr>
              <a:t> </a:t>
            </a:r>
            <a:r>
              <a:rPr lang="en-AU" dirty="0" smtClean="0">
                <a:solidFill>
                  <a:schemeClr val="tx1">
                    <a:lumMod val="90000"/>
                    <a:lumOff val="10000"/>
                  </a:schemeClr>
                </a:solidFill>
              </a:rPr>
              <a:t>                           </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609199"/>
            <a:ext cx="7886700" cy="4438515"/>
          </a:xfrm>
        </p:spPr>
        <p:txBody>
          <a:bodyPr/>
          <a:lstStyle/>
          <a:p>
            <a:pPr indent="0">
              <a:buNone/>
            </a:pPr>
            <a:r>
              <a:rPr lang="en-US" sz="2000" dirty="0">
                <a:solidFill>
                  <a:srgbClr val="0070C0"/>
                </a:solidFill>
              </a:rPr>
              <a:t>During life of the Agreement, there will be </a:t>
            </a:r>
            <a:r>
              <a:rPr lang="en-US" sz="2000" b="1" dirty="0">
                <a:solidFill>
                  <a:srgbClr val="0070C0"/>
                </a:solidFill>
              </a:rPr>
              <a:t>no</a:t>
            </a:r>
          </a:p>
          <a:p>
            <a:pPr indent="0">
              <a:buNone/>
            </a:pPr>
            <a:r>
              <a:rPr lang="en-US" sz="2000" dirty="0">
                <a:solidFill>
                  <a:srgbClr val="0070C0"/>
                </a:solidFill>
              </a:rPr>
              <a:t>amalgamations of wards that will result in:</a:t>
            </a:r>
          </a:p>
          <a:p>
            <a:pPr marL="342900" indent="-342900"/>
            <a:r>
              <a:rPr lang="en-US" sz="2000" dirty="0">
                <a:solidFill>
                  <a:srgbClr val="0070C0"/>
                </a:solidFill>
              </a:rPr>
              <a:t>An increase in workload for Employees in  those wards</a:t>
            </a:r>
          </a:p>
          <a:p>
            <a:pPr marL="342900" indent="-342900"/>
            <a:r>
              <a:rPr lang="en-US" sz="2000" dirty="0">
                <a:solidFill>
                  <a:srgbClr val="0070C0"/>
                </a:solidFill>
              </a:rPr>
              <a:t>An increase in patient risk</a:t>
            </a:r>
          </a:p>
          <a:p>
            <a:pPr indent="0">
              <a:buNone/>
            </a:pPr>
            <a:r>
              <a:rPr lang="en-US" sz="2000" dirty="0">
                <a:solidFill>
                  <a:srgbClr val="0070C0"/>
                </a:solidFill>
              </a:rPr>
              <a:t>Without the agreement of ANMF and Employer.</a:t>
            </a:r>
          </a:p>
          <a:p>
            <a:pPr indent="0">
              <a:buNone/>
            </a:pPr>
            <a:endParaRPr lang="en-US" sz="2000" dirty="0">
              <a:solidFill>
                <a:srgbClr val="0070C0"/>
              </a:solidFill>
            </a:endParaRPr>
          </a:p>
          <a:p>
            <a:pPr marL="342900" indent="-342900"/>
            <a:r>
              <a:rPr lang="en-US" sz="2000" dirty="0">
                <a:solidFill>
                  <a:srgbClr val="0070C0"/>
                </a:solidFill>
              </a:rPr>
              <a:t>Consultation via clause 11 – save that disputes  are notified to Statewide Industry Panel.</a:t>
            </a:r>
          </a:p>
          <a:p>
            <a:pPr marL="342900" indent="-342900"/>
            <a:r>
              <a:rPr lang="en-US" sz="2000" dirty="0">
                <a:solidFill>
                  <a:srgbClr val="0070C0"/>
                </a:solidFill>
              </a:rPr>
              <a:t>Panel will have Department of Health’s ward  Guidelines</a:t>
            </a:r>
          </a:p>
          <a:p>
            <a:pPr indent="0">
              <a:buNone/>
            </a:pPr>
            <a:endParaRPr lang="en-US" sz="2000" dirty="0">
              <a:solidFill>
                <a:srgbClr val="0070C0"/>
              </a:solidFill>
            </a:endParaRPr>
          </a:p>
          <a:p>
            <a:pPr indent="0">
              <a:buNone/>
            </a:pPr>
            <a:r>
              <a:rPr lang="en-US" sz="2000" i="1" dirty="0">
                <a:solidFill>
                  <a:srgbClr val="0070C0"/>
                </a:solidFill>
              </a:rPr>
              <a:t>Key issue </a:t>
            </a:r>
            <a:r>
              <a:rPr lang="en-US" sz="2000" dirty="0">
                <a:solidFill>
                  <a:srgbClr val="0070C0"/>
                </a:solidFill>
              </a:rPr>
              <a:t>- the workload of nurse managers (NUMs  and ANUMs).</a:t>
            </a:r>
          </a:p>
          <a:p>
            <a:pPr indent="0">
              <a:buNone/>
            </a:pPr>
            <a:endParaRPr lang="en-US" sz="2000" dirty="0">
              <a:solidFill>
                <a:srgbClr val="0070C0"/>
              </a:solidFill>
            </a:endParaRPr>
          </a:p>
        </p:txBody>
      </p:sp>
      <p:sp>
        <p:nvSpPr>
          <p:cNvPr id="4" name="Rectangle 3"/>
          <p:cNvSpPr/>
          <p:nvPr/>
        </p:nvSpPr>
        <p:spPr>
          <a:xfrm rot="2081081">
            <a:off x="6444649" y="734897"/>
            <a:ext cx="1997663"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smtClean="0">
                <a:ln/>
                <a:solidFill>
                  <a:schemeClr val="accent4"/>
                </a:solidFill>
                <a:effectLst/>
              </a:rPr>
              <a:t>NEW Clause</a:t>
            </a:r>
            <a:endParaRPr lang="en-US" sz="2400" b="1" cap="none" spc="0" dirty="0">
              <a:ln/>
              <a:solidFill>
                <a:schemeClr val="accent4"/>
              </a:solidFill>
              <a:effectLst/>
            </a:endParaRPr>
          </a:p>
        </p:txBody>
      </p:sp>
    </p:spTree>
    <p:extLst>
      <p:ext uri="{BB962C8B-B14F-4D97-AF65-F5344CB8AC3E}">
        <p14:creationId xmlns:p14="http://schemas.microsoft.com/office/powerpoint/2010/main" val="228850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12 – Redundancy &amp; </a:t>
            </a:r>
            <a:br>
              <a:rPr lang="en-AU" dirty="0" smtClean="0">
                <a:solidFill>
                  <a:schemeClr val="tx1">
                    <a:lumMod val="90000"/>
                    <a:lumOff val="10000"/>
                  </a:schemeClr>
                </a:solidFill>
              </a:rPr>
            </a:br>
            <a:r>
              <a:rPr lang="en-AU" dirty="0" smtClean="0">
                <a:solidFill>
                  <a:schemeClr val="tx1">
                    <a:lumMod val="90000"/>
                    <a:lumOff val="10000"/>
                  </a:schemeClr>
                </a:solidFill>
              </a:rPr>
              <a:t>Associated Entitlements </a:t>
            </a:r>
            <a:br>
              <a:rPr lang="en-AU" dirty="0" smtClean="0">
                <a:solidFill>
                  <a:schemeClr val="tx1">
                    <a:lumMod val="90000"/>
                    <a:lumOff val="10000"/>
                  </a:schemeClr>
                </a:solidFill>
              </a:rPr>
            </a:br>
            <a:r>
              <a:rPr lang="en-AU" dirty="0">
                <a:solidFill>
                  <a:schemeClr val="tx1">
                    <a:lumMod val="90000"/>
                    <a:lumOff val="10000"/>
                  </a:schemeClr>
                </a:solidFill>
              </a:rPr>
              <a:t> </a:t>
            </a:r>
            <a:r>
              <a:rPr lang="en-AU" dirty="0" smtClean="0">
                <a:solidFill>
                  <a:schemeClr val="tx1">
                    <a:lumMod val="90000"/>
                    <a:lumOff val="10000"/>
                  </a:schemeClr>
                </a:solidFill>
              </a:rPr>
              <a:t>                           </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717835"/>
            <a:ext cx="7886700" cy="4438515"/>
          </a:xfrm>
        </p:spPr>
        <p:txBody>
          <a:bodyPr/>
          <a:lstStyle/>
          <a:p>
            <a:pPr marL="342900" indent="-342900"/>
            <a:r>
              <a:rPr lang="en-US" sz="2000" b="1" dirty="0">
                <a:solidFill>
                  <a:srgbClr val="0070C0"/>
                </a:solidFill>
              </a:rPr>
              <a:t>RELOCATION ALLOWANCE </a:t>
            </a:r>
            <a:r>
              <a:rPr lang="en-US" sz="2000" dirty="0">
                <a:solidFill>
                  <a:srgbClr val="0070C0"/>
                </a:solidFill>
              </a:rPr>
              <a:t>– Amended to clarify that the $1,900 relocation  allowance is payable based on the written estimate where the Employer  accepts that estimate represents the additional cost to the Affected  Employee</a:t>
            </a:r>
          </a:p>
          <a:p>
            <a:pPr marL="342900" indent="-342900"/>
            <a:endParaRPr lang="en-US" sz="2000" b="1" dirty="0" smtClean="0">
              <a:solidFill>
                <a:srgbClr val="0070C0"/>
              </a:solidFill>
            </a:endParaRPr>
          </a:p>
          <a:p>
            <a:pPr marL="342900" indent="-342900"/>
            <a:r>
              <a:rPr lang="en-US" sz="2000" b="1" dirty="0" smtClean="0">
                <a:solidFill>
                  <a:srgbClr val="0070C0"/>
                </a:solidFill>
              </a:rPr>
              <a:t>SPILL </a:t>
            </a:r>
            <a:r>
              <a:rPr lang="en-US" sz="2000" b="1" dirty="0">
                <a:solidFill>
                  <a:srgbClr val="0070C0"/>
                </a:solidFill>
              </a:rPr>
              <a:t>AND FILL </a:t>
            </a:r>
            <a:r>
              <a:rPr lang="en-US" sz="2000" dirty="0">
                <a:solidFill>
                  <a:srgbClr val="0070C0"/>
                </a:solidFill>
              </a:rPr>
              <a:t>- refers to a decision to reduce the number of employees  required to do existing work. Employees who are being made redundant  will be used to fill positions before considering other applicants.</a:t>
            </a:r>
          </a:p>
          <a:p>
            <a:pPr marL="342900" indent="-342900"/>
            <a:endParaRPr lang="en-US" sz="2000" b="1" dirty="0" smtClean="0">
              <a:solidFill>
                <a:srgbClr val="0070C0"/>
              </a:solidFill>
            </a:endParaRPr>
          </a:p>
          <a:p>
            <a:pPr marL="342900" indent="-342900"/>
            <a:r>
              <a:rPr lang="en-US" sz="2000" b="1" dirty="0" smtClean="0">
                <a:solidFill>
                  <a:srgbClr val="0070C0"/>
                </a:solidFill>
              </a:rPr>
              <a:t>SUPPORTS </a:t>
            </a:r>
            <a:r>
              <a:rPr lang="en-US" sz="2000" b="1" dirty="0">
                <a:solidFill>
                  <a:srgbClr val="0070C0"/>
                </a:solidFill>
              </a:rPr>
              <a:t>TO AFFECTED EMPLOYEES </a:t>
            </a:r>
            <a:r>
              <a:rPr lang="en-US" sz="2000" dirty="0">
                <a:solidFill>
                  <a:srgbClr val="0070C0"/>
                </a:solidFill>
              </a:rPr>
              <a:t>– ‘career planning’ included as  support that may be provided to redundant employees.</a:t>
            </a:r>
          </a:p>
          <a:p>
            <a:pPr indent="0">
              <a:buNone/>
            </a:pPr>
            <a:endParaRPr lang="en-US" sz="2000" dirty="0">
              <a:solidFill>
                <a:srgbClr val="0070C0"/>
              </a:solidFill>
            </a:endParaRPr>
          </a:p>
        </p:txBody>
      </p:sp>
      <p:sp>
        <p:nvSpPr>
          <p:cNvPr id="4" name="Rectangle 3"/>
          <p:cNvSpPr/>
          <p:nvPr/>
        </p:nvSpPr>
        <p:spPr>
          <a:xfrm>
            <a:off x="949196" y="2998258"/>
            <a:ext cx="1997663"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smtClean="0">
                <a:ln/>
                <a:solidFill>
                  <a:schemeClr val="accent4"/>
                </a:solidFill>
                <a:effectLst/>
              </a:rPr>
              <a:t>NEW Clause</a:t>
            </a:r>
            <a:endParaRPr lang="en-US" sz="2400" b="1" cap="none" spc="0" dirty="0">
              <a:ln/>
              <a:solidFill>
                <a:schemeClr val="accent4"/>
              </a:solidFill>
              <a:effectLst/>
            </a:endParaRPr>
          </a:p>
        </p:txBody>
      </p:sp>
      <p:sp>
        <p:nvSpPr>
          <p:cNvPr id="5" name="Rectangle 4"/>
          <p:cNvSpPr/>
          <p:nvPr/>
        </p:nvSpPr>
        <p:spPr>
          <a:xfrm>
            <a:off x="949196" y="4780341"/>
            <a:ext cx="268214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smtClean="0">
                <a:ln/>
                <a:solidFill>
                  <a:schemeClr val="accent4"/>
                </a:solidFill>
                <a:effectLst/>
              </a:rPr>
              <a:t>Amended Clause</a:t>
            </a:r>
            <a:endParaRPr lang="en-US" sz="2400" b="1" cap="none" spc="0" dirty="0">
              <a:ln/>
              <a:solidFill>
                <a:schemeClr val="accent4"/>
              </a:solidFill>
              <a:effectLst/>
            </a:endParaRPr>
          </a:p>
        </p:txBody>
      </p:sp>
      <p:sp>
        <p:nvSpPr>
          <p:cNvPr id="6" name="Rectangle 5"/>
          <p:cNvSpPr/>
          <p:nvPr/>
        </p:nvSpPr>
        <p:spPr>
          <a:xfrm>
            <a:off x="949196" y="1254352"/>
            <a:ext cx="268214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smtClean="0">
                <a:ln/>
                <a:solidFill>
                  <a:schemeClr val="accent4"/>
                </a:solidFill>
                <a:effectLst/>
              </a:rPr>
              <a:t>Amended Clause</a:t>
            </a:r>
            <a:endParaRPr lang="en-US" sz="2400" b="1" cap="none" spc="0" dirty="0">
              <a:ln/>
              <a:solidFill>
                <a:schemeClr val="accent4"/>
              </a:solidFill>
              <a:effectLst/>
            </a:endParaRPr>
          </a:p>
        </p:txBody>
      </p:sp>
    </p:spTree>
    <p:extLst>
      <p:ext uri="{BB962C8B-B14F-4D97-AF65-F5344CB8AC3E}">
        <p14:creationId xmlns:p14="http://schemas.microsoft.com/office/powerpoint/2010/main" val="1618169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13 – Dispute Resolution </a:t>
            </a:r>
            <a:br>
              <a:rPr lang="en-AU" dirty="0" smtClean="0">
                <a:solidFill>
                  <a:schemeClr val="tx1">
                    <a:lumMod val="90000"/>
                    <a:lumOff val="10000"/>
                  </a:schemeClr>
                </a:solidFill>
              </a:rPr>
            </a:br>
            <a:r>
              <a:rPr lang="en-AU" dirty="0" smtClean="0">
                <a:solidFill>
                  <a:schemeClr val="tx1">
                    <a:lumMod val="90000"/>
                    <a:lumOff val="10000"/>
                  </a:schemeClr>
                </a:solidFill>
              </a:rPr>
              <a:t>Procedure</a:t>
            </a:r>
            <a:br>
              <a:rPr lang="en-AU" dirty="0" smtClean="0">
                <a:solidFill>
                  <a:schemeClr val="tx1">
                    <a:lumMod val="90000"/>
                    <a:lumOff val="10000"/>
                  </a:schemeClr>
                </a:solidFill>
              </a:rPr>
            </a:br>
            <a:r>
              <a:rPr lang="en-AU" dirty="0">
                <a:solidFill>
                  <a:schemeClr val="tx1">
                    <a:lumMod val="90000"/>
                    <a:lumOff val="10000"/>
                  </a:schemeClr>
                </a:solidFill>
              </a:rPr>
              <a:t> </a:t>
            </a:r>
            <a:r>
              <a:rPr lang="en-AU" dirty="0" smtClean="0">
                <a:solidFill>
                  <a:schemeClr val="tx1">
                    <a:lumMod val="90000"/>
                    <a:lumOff val="10000"/>
                  </a:schemeClr>
                </a:solidFill>
              </a:rPr>
              <a:t>                           </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430867"/>
            <a:ext cx="7886700" cy="4438515"/>
          </a:xfrm>
        </p:spPr>
        <p:txBody>
          <a:bodyPr/>
          <a:lstStyle/>
          <a:p>
            <a:pPr indent="0">
              <a:buNone/>
            </a:pPr>
            <a:r>
              <a:rPr lang="en-US" sz="2000" dirty="0">
                <a:solidFill>
                  <a:srgbClr val="0070C0"/>
                </a:solidFill>
              </a:rPr>
              <a:t>Key changes include:</a:t>
            </a:r>
          </a:p>
          <a:p>
            <a:pPr marL="342900" indent="-342900"/>
            <a:r>
              <a:rPr lang="en-US" sz="2000" dirty="0">
                <a:solidFill>
                  <a:srgbClr val="0070C0"/>
                </a:solidFill>
              </a:rPr>
              <a:t>Definition of ‘Party’</a:t>
            </a:r>
          </a:p>
          <a:p>
            <a:pPr marL="342900" indent="-342900"/>
            <a:r>
              <a:rPr lang="en-US" sz="2000" dirty="0">
                <a:solidFill>
                  <a:srgbClr val="0070C0"/>
                </a:solidFill>
              </a:rPr>
              <a:t>Discussions to be conducted in  writing if mutually agreed</a:t>
            </a:r>
          </a:p>
          <a:p>
            <a:pPr marL="342900" indent="-342900"/>
            <a:r>
              <a:rPr lang="en-US" sz="2000" dirty="0">
                <a:solidFill>
                  <a:srgbClr val="0070C0"/>
                </a:solidFill>
              </a:rPr>
              <a:t>Discussions to occur with ‘relevant  manager’ or line manager (to reflect  existing </a:t>
            </a:r>
            <a:r>
              <a:rPr lang="en-US" sz="2000" dirty="0" err="1">
                <a:solidFill>
                  <a:srgbClr val="0070C0"/>
                </a:solidFill>
              </a:rPr>
              <a:t>practise</a:t>
            </a:r>
            <a:r>
              <a:rPr lang="en-US" sz="2000" dirty="0">
                <a:solidFill>
                  <a:srgbClr val="0070C0"/>
                </a:solidFill>
              </a:rPr>
              <a:t>)</a:t>
            </a:r>
          </a:p>
          <a:p>
            <a:pPr marL="342900" indent="-342900"/>
            <a:r>
              <a:rPr lang="en-US" sz="2000" dirty="0">
                <a:solidFill>
                  <a:srgbClr val="0070C0"/>
                </a:solidFill>
              </a:rPr>
              <a:t>Obligation on either party to notify  the other as soon as practical, in  writing, where they believe the  dispute resolution process at 13.4 is  not being complied with.</a:t>
            </a:r>
          </a:p>
          <a:p>
            <a:pPr marL="342900" indent="-342900"/>
            <a:r>
              <a:rPr lang="en-US" sz="2000" dirty="0">
                <a:solidFill>
                  <a:srgbClr val="0070C0"/>
                </a:solidFill>
              </a:rPr>
              <a:t>Specific reference to section 596 of  the Fair Work Act concerning lawyers  and paid agents.</a:t>
            </a:r>
          </a:p>
          <a:p>
            <a:pPr indent="0">
              <a:buNone/>
            </a:pPr>
            <a:endParaRPr lang="en-US" sz="2000" dirty="0">
              <a:solidFill>
                <a:srgbClr val="0070C0"/>
              </a:solidFill>
            </a:endParaRPr>
          </a:p>
        </p:txBody>
      </p:sp>
      <p:sp>
        <p:nvSpPr>
          <p:cNvPr id="6" name="Rectangle 5"/>
          <p:cNvSpPr/>
          <p:nvPr/>
        </p:nvSpPr>
        <p:spPr>
          <a:xfrm rot="2173198">
            <a:off x="6453704" y="838570"/>
            <a:ext cx="268214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smtClean="0">
                <a:ln/>
                <a:solidFill>
                  <a:schemeClr val="accent4"/>
                </a:solidFill>
                <a:effectLst/>
              </a:rPr>
              <a:t>Amended Clause</a:t>
            </a:r>
            <a:endParaRPr lang="en-US" sz="2400" b="1" cap="none" spc="0" dirty="0">
              <a:ln/>
              <a:solidFill>
                <a:schemeClr val="accent4"/>
              </a:solidFill>
              <a:effectLst/>
            </a:endParaRPr>
          </a:p>
        </p:txBody>
      </p:sp>
    </p:spTree>
    <p:extLst>
      <p:ext uri="{BB962C8B-B14F-4D97-AF65-F5344CB8AC3E}">
        <p14:creationId xmlns:p14="http://schemas.microsoft.com/office/powerpoint/2010/main" val="3530000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14 – </a:t>
            </a:r>
            <a:r>
              <a:rPr lang="en-AU" dirty="0" err="1" smtClean="0">
                <a:solidFill>
                  <a:schemeClr val="tx1">
                    <a:lumMod val="90000"/>
                    <a:lumOff val="10000"/>
                  </a:schemeClr>
                </a:solidFill>
              </a:rPr>
              <a:t>Statewide</a:t>
            </a:r>
            <a:r>
              <a:rPr lang="en-AU" dirty="0" smtClean="0">
                <a:solidFill>
                  <a:schemeClr val="tx1">
                    <a:lumMod val="90000"/>
                    <a:lumOff val="10000"/>
                  </a:schemeClr>
                </a:solidFill>
              </a:rPr>
              <a:t> Industry </a:t>
            </a:r>
            <a:br>
              <a:rPr lang="en-AU" dirty="0" smtClean="0">
                <a:solidFill>
                  <a:schemeClr val="tx1">
                    <a:lumMod val="90000"/>
                    <a:lumOff val="10000"/>
                  </a:schemeClr>
                </a:solidFill>
              </a:rPr>
            </a:br>
            <a:r>
              <a:rPr lang="en-AU" dirty="0" smtClean="0">
                <a:solidFill>
                  <a:schemeClr val="tx1">
                    <a:lumMod val="90000"/>
                    <a:lumOff val="10000"/>
                  </a:schemeClr>
                </a:solidFill>
              </a:rPr>
              <a:t>Panel</a:t>
            </a:r>
            <a:br>
              <a:rPr lang="en-AU" dirty="0" smtClean="0">
                <a:solidFill>
                  <a:schemeClr val="tx1">
                    <a:lumMod val="90000"/>
                    <a:lumOff val="10000"/>
                  </a:schemeClr>
                </a:solidFill>
              </a:rPr>
            </a:br>
            <a:r>
              <a:rPr lang="en-AU" dirty="0">
                <a:solidFill>
                  <a:schemeClr val="tx1">
                    <a:lumMod val="90000"/>
                    <a:lumOff val="10000"/>
                  </a:schemeClr>
                </a:solidFill>
              </a:rPr>
              <a:t> </a:t>
            </a:r>
            <a:r>
              <a:rPr lang="en-AU" dirty="0" smtClean="0">
                <a:solidFill>
                  <a:schemeClr val="tx1">
                    <a:lumMod val="90000"/>
                    <a:lumOff val="10000"/>
                  </a:schemeClr>
                </a:solidFill>
              </a:rPr>
              <a:t>                           </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430867"/>
            <a:ext cx="7886700" cy="4438515"/>
          </a:xfrm>
        </p:spPr>
        <p:txBody>
          <a:bodyPr/>
          <a:lstStyle/>
          <a:p>
            <a:pPr marL="342900" indent="-342900"/>
            <a:r>
              <a:rPr lang="en-US" sz="2000" b="1" dirty="0">
                <a:solidFill>
                  <a:srgbClr val="0070C0"/>
                </a:solidFill>
              </a:rPr>
              <a:t>Replaces</a:t>
            </a:r>
            <a:r>
              <a:rPr lang="en-US" sz="2000" dirty="0">
                <a:solidFill>
                  <a:srgbClr val="0070C0"/>
                </a:solidFill>
              </a:rPr>
              <a:t> – the Statewide Classification  Committee</a:t>
            </a:r>
          </a:p>
          <a:p>
            <a:pPr marL="342900" indent="-342900"/>
            <a:r>
              <a:rPr lang="en-US" sz="2000" b="1" dirty="0">
                <a:solidFill>
                  <a:srgbClr val="0070C0"/>
                </a:solidFill>
              </a:rPr>
              <a:t>Altered Composition </a:t>
            </a:r>
            <a:r>
              <a:rPr lang="en-US" sz="2000" dirty="0">
                <a:solidFill>
                  <a:srgbClr val="0070C0"/>
                </a:solidFill>
              </a:rPr>
              <a:t>– Greater focus on  Industry participation</a:t>
            </a:r>
          </a:p>
          <a:p>
            <a:pPr marL="342900" indent="-342900"/>
            <a:r>
              <a:rPr lang="en-US" sz="2000" b="1" dirty="0">
                <a:solidFill>
                  <a:srgbClr val="0070C0"/>
                </a:solidFill>
              </a:rPr>
              <a:t>Expanded Scope </a:t>
            </a:r>
            <a:r>
              <a:rPr lang="en-US" sz="2000" dirty="0">
                <a:solidFill>
                  <a:srgbClr val="0070C0"/>
                </a:solidFill>
              </a:rPr>
              <a:t>- The Panel will have  responsibility for disputes regarding:</a:t>
            </a:r>
          </a:p>
          <a:p>
            <a:pPr marL="882900" lvl="1" indent="-342900"/>
            <a:r>
              <a:rPr lang="en-US" sz="2000" dirty="0">
                <a:solidFill>
                  <a:srgbClr val="0070C0"/>
                </a:solidFill>
              </a:rPr>
              <a:t>Roles that do not fit within the  existing classification structure,</a:t>
            </a:r>
          </a:p>
          <a:p>
            <a:pPr marL="882900" lvl="1" indent="-342900"/>
            <a:r>
              <a:rPr lang="en-US" sz="2000" dirty="0">
                <a:solidFill>
                  <a:srgbClr val="0070C0"/>
                </a:solidFill>
              </a:rPr>
              <a:t>Classification disputes under the  existing structure.</a:t>
            </a:r>
          </a:p>
          <a:p>
            <a:pPr marL="882900" lvl="1" indent="-342900"/>
            <a:r>
              <a:rPr lang="en-US" sz="2000" dirty="0">
                <a:solidFill>
                  <a:srgbClr val="0070C0"/>
                </a:solidFill>
              </a:rPr>
              <a:t>Ward amalgamation disputes.</a:t>
            </a:r>
          </a:p>
          <a:p>
            <a:pPr marL="882900" lvl="1" indent="-342900"/>
            <a:r>
              <a:rPr lang="en-US" sz="2000" dirty="0">
                <a:solidFill>
                  <a:srgbClr val="0070C0"/>
                </a:solidFill>
              </a:rPr>
              <a:t>However, access to FWC will be  retained.</a:t>
            </a:r>
          </a:p>
          <a:p>
            <a:pPr marL="342900" indent="-342900"/>
            <a:r>
              <a:rPr lang="en-US" sz="2000" b="1" dirty="0">
                <a:solidFill>
                  <a:srgbClr val="0070C0"/>
                </a:solidFill>
              </a:rPr>
              <a:t>Development and </a:t>
            </a:r>
            <a:r>
              <a:rPr lang="en-US" sz="2000" b="1" dirty="0" err="1">
                <a:solidFill>
                  <a:srgbClr val="0070C0"/>
                </a:solidFill>
              </a:rPr>
              <a:t>Finalisation</a:t>
            </a:r>
            <a:r>
              <a:rPr lang="en-US" sz="2000" b="1" dirty="0">
                <a:solidFill>
                  <a:srgbClr val="0070C0"/>
                </a:solidFill>
              </a:rPr>
              <a:t> of  Classification descriptors</a:t>
            </a:r>
          </a:p>
          <a:p>
            <a:pPr marL="882900" lvl="1" indent="-342900"/>
            <a:r>
              <a:rPr lang="en-US" sz="2000" dirty="0">
                <a:solidFill>
                  <a:srgbClr val="0070C0"/>
                </a:solidFill>
              </a:rPr>
              <a:t>Develop NUM Descriptors</a:t>
            </a:r>
          </a:p>
          <a:p>
            <a:pPr marL="882900" lvl="1" indent="-342900"/>
            <a:r>
              <a:rPr lang="en-US" sz="2000" dirty="0">
                <a:solidFill>
                  <a:srgbClr val="0070C0"/>
                </a:solidFill>
              </a:rPr>
              <a:t>Advanced Practice/Liaison  Nurse/Co-</a:t>
            </a:r>
            <a:r>
              <a:rPr lang="en-US" sz="2000" dirty="0" err="1">
                <a:solidFill>
                  <a:srgbClr val="0070C0"/>
                </a:solidFill>
              </a:rPr>
              <a:t>ordinators</a:t>
            </a:r>
            <a:endParaRPr lang="en-US" sz="2000" dirty="0">
              <a:solidFill>
                <a:srgbClr val="0070C0"/>
              </a:solidFill>
            </a:endParaRPr>
          </a:p>
          <a:p>
            <a:pPr marL="882900" lvl="1" indent="-342900"/>
            <a:r>
              <a:rPr lang="en-US" sz="2000" dirty="0">
                <a:solidFill>
                  <a:srgbClr val="0070C0"/>
                </a:solidFill>
              </a:rPr>
              <a:t>Clinical Nurse Consultants</a:t>
            </a:r>
          </a:p>
          <a:p>
            <a:pPr indent="0">
              <a:buNone/>
            </a:pPr>
            <a:endParaRPr lang="en-US" sz="2000" dirty="0">
              <a:solidFill>
                <a:srgbClr val="0070C0"/>
              </a:solidFill>
            </a:endParaRPr>
          </a:p>
        </p:txBody>
      </p:sp>
      <p:sp>
        <p:nvSpPr>
          <p:cNvPr id="6" name="Rectangle 5"/>
          <p:cNvSpPr/>
          <p:nvPr/>
        </p:nvSpPr>
        <p:spPr>
          <a:xfrm rot="2173198">
            <a:off x="6453704" y="838570"/>
            <a:ext cx="268214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smtClean="0">
                <a:ln/>
                <a:solidFill>
                  <a:schemeClr val="accent4"/>
                </a:solidFill>
                <a:effectLst/>
              </a:rPr>
              <a:t>Amended Clause</a:t>
            </a:r>
            <a:endParaRPr lang="en-US" sz="2400" b="1" cap="none" spc="0" dirty="0">
              <a:ln/>
              <a:solidFill>
                <a:schemeClr val="accent4"/>
              </a:solidFill>
              <a:effectLst/>
            </a:endParaRPr>
          </a:p>
        </p:txBody>
      </p:sp>
    </p:spTree>
    <p:extLst>
      <p:ext uri="{BB962C8B-B14F-4D97-AF65-F5344CB8AC3E}">
        <p14:creationId xmlns:p14="http://schemas.microsoft.com/office/powerpoint/2010/main" val="15885642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15 – Managing Conduct &amp; Performance </a:t>
            </a:r>
            <a:r>
              <a:rPr lang="en-AU" sz="1400" dirty="0" smtClean="0">
                <a:solidFill>
                  <a:schemeClr val="tx1">
                    <a:lumMod val="90000"/>
                    <a:lumOff val="10000"/>
                  </a:schemeClr>
                </a:solidFill>
              </a:rPr>
              <a:t>(</a:t>
            </a:r>
            <a:r>
              <a:rPr lang="en-AU" sz="1400" b="0" i="1" dirty="0" smtClean="0">
                <a:solidFill>
                  <a:schemeClr val="tx1">
                    <a:lumMod val="90000"/>
                    <a:lumOff val="10000"/>
                  </a:schemeClr>
                </a:solidFill>
              </a:rPr>
              <a:t>Re-titled from “Discipline”)</a:t>
            </a:r>
            <a:r>
              <a:rPr lang="en-AU" dirty="0" smtClean="0">
                <a:solidFill>
                  <a:schemeClr val="tx1">
                    <a:lumMod val="90000"/>
                    <a:lumOff val="10000"/>
                  </a:schemeClr>
                </a:solidFill>
              </a:rPr>
              <a:t/>
            </a:r>
            <a:br>
              <a:rPr lang="en-AU" dirty="0" smtClean="0">
                <a:solidFill>
                  <a:schemeClr val="tx1">
                    <a:lumMod val="90000"/>
                    <a:lumOff val="10000"/>
                  </a:schemeClr>
                </a:solidFill>
              </a:rPr>
            </a:br>
            <a:r>
              <a:rPr lang="en-AU" dirty="0">
                <a:solidFill>
                  <a:schemeClr val="tx1">
                    <a:lumMod val="90000"/>
                    <a:lumOff val="10000"/>
                  </a:schemeClr>
                </a:solidFill>
              </a:rPr>
              <a:t> </a:t>
            </a:r>
            <a:r>
              <a:rPr lang="en-AU" dirty="0" smtClean="0">
                <a:solidFill>
                  <a:schemeClr val="tx1">
                    <a:lumMod val="90000"/>
                    <a:lumOff val="10000"/>
                  </a:schemeClr>
                </a:solidFill>
              </a:rPr>
              <a:t>                           </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430867"/>
            <a:ext cx="7886700" cy="4438515"/>
          </a:xfrm>
        </p:spPr>
        <p:txBody>
          <a:bodyPr/>
          <a:lstStyle/>
          <a:p>
            <a:pPr indent="0">
              <a:buNone/>
            </a:pPr>
            <a:r>
              <a:rPr lang="en-US" sz="2000" b="1" dirty="0">
                <a:solidFill>
                  <a:srgbClr val="0070C0"/>
                </a:solidFill>
              </a:rPr>
              <a:t>STALE ALLEGATIONS</a:t>
            </a:r>
          </a:p>
          <a:p>
            <a:pPr marL="342900" indent="-342900"/>
            <a:r>
              <a:rPr lang="en-US" sz="2000" dirty="0">
                <a:solidFill>
                  <a:srgbClr val="0070C0"/>
                </a:solidFill>
              </a:rPr>
              <a:t>Employers to raise issues as soon as practicable after  becoming aware to avoid ‘stale’ allegations</a:t>
            </a:r>
            <a:r>
              <a:rPr lang="en-US" sz="2000" dirty="0" smtClean="0">
                <a:solidFill>
                  <a:srgbClr val="0070C0"/>
                </a:solidFill>
              </a:rPr>
              <a:t>.</a:t>
            </a:r>
            <a:endParaRPr lang="en-US" sz="2000" dirty="0">
              <a:solidFill>
                <a:srgbClr val="0070C0"/>
              </a:solidFill>
            </a:endParaRPr>
          </a:p>
          <a:p>
            <a:pPr indent="0">
              <a:buNone/>
            </a:pPr>
            <a:endParaRPr lang="en-US" sz="800" b="1" dirty="0" smtClean="0">
              <a:solidFill>
                <a:srgbClr val="0070C0"/>
              </a:solidFill>
            </a:endParaRPr>
          </a:p>
          <a:p>
            <a:pPr indent="0">
              <a:buNone/>
            </a:pPr>
            <a:r>
              <a:rPr lang="en-US" sz="2000" b="1" dirty="0" smtClean="0">
                <a:solidFill>
                  <a:srgbClr val="0070C0"/>
                </a:solidFill>
              </a:rPr>
              <a:t>QUALIFYING </a:t>
            </a:r>
            <a:r>
              <a:rPr lang="en-US" sz="2000" b="1" dirty="0">
                <a:solidFill>
                  <a:srgbClr val="0070C0"/>
                </a:solidFill>
              </a:rPr>
              <a:t>PERIOD</a:t>
            </a:r>
          </a:p>
          <a:p>
            <a:pPr marL="342900" indent="-342900"/>
            <a:r>
              <a:rPr lang="en-US" sz="2000" dirty="0">
                <a:solidFill>
                  <a:srgbClr val="0070C0"/>
                </a:solidFill>
              </a:rPr>
              <a:t>Employees in their qualifying (probationary) period will  not need to go through stepped disciplinary process  before termination. Procedural fairness still required  (steps are set out</a:t>
            </a:r>
            <a:r>
              <a:rPr lang="en-US" sz="2000" dirty="0" smtClean="0">
                <a:solidFill>
                  <a:srgbClr val="0070C0"/>
                </a:solidFill>
              </a:rPr>
              <a:t>).</a:t>
            </a:r>
            <a:endParaRPr lang="en-US" sz="2000" dirty="0">
              <a:solidFill>
                <a:srgbClr val="0070C0"/>
              </a:solidFill>
            </a:endParaRPr>
          </a:p>
          <a:p>
            <a:pPr indent="0">
              <a:buNone/>
            </a:pPr>
            <a:endParaRPr lang="en-US" sz="800" b="1" dirty="0" smtClean="0">
              <a:solidFill>
                <a:srgbClr val="0070C0"/>
              </a:solidFill>
            </a:endParaRPr>
          </a:p>
          <a:p>
            <a:pPr indent="0">
              <a:buNone/>
            </a:pPr>
            <a:r>
              <a:rPr lang="en-US" sz="2000" b="1" dirty="0" smtClean="0">
                <a:solidFill>
                  <a:srgbClr val="0070C0"/>
                </a:solidFill>
              </a:rPr>
              <a:t>WHERE </a:t>
            </a:r>
            <a:r>
              <a:rPr lang="en-US" sz="2000" b="1" dirty="0">
                <a:solidFill>
                  <a:srgbClr val="0070C0"/>
                </a:solidFill>
              </a:rPr>
              <a:t>ISSUE UNDISPUTED – ONE STEP</a:t>
            </a:r>
          </a:p>
          <a:p>
            <a:pPr marL="342900" indent="-342900"/>
            <a:r>
              <a:rPr lang="en-US" sz="2000" dirty="0">
                <a:solidFill>
                  <a:srgbClr val="0070C0"/>
                </a:solidFill>
              </a:rPr>
              <a:t>The investigation ‘step’ will not be required where  there is no dispute over fact. The Employee will still be  entitled to be heard before any penalty (if any) is  determined, including on points of mitigation.</a:t>
            </a:r>
          </a:p>
          <a:p>
            <a:pPr indent="0">
              <a:buNone/>
            </a:pPr>
            <a:endParaRPr lang="en-US" sz="2000" dirty="0">
              <a:solidFill>
                <a:srgbClr val="0070C0"/>
              </a:solidFill>
            </a:endParaRPr>
          </a:p>
        </p:txBody>
      </p:sp>
      <p:sp>
        <p:nvSpPr>
          <p:cNvPr id="6" name="Rectangle 5"/>
          <p:cNvSpPr/>
          <p:nvPr/>
        </p:nvSpPr>
        <p:spPr>
          <a:xfrm rot="2173198">
            <a:off x="6418293" y="747341"/>
            <a:ext cx="2680542"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smtClean="0">
                <a:ln/>
                <a:solidFill>
                  <a:schemeClr val="accent4"/>
                </a:solidFill>
                <a:effectLst/>
              </a:rPr>
              <a:t>NEW Sub-Clause</a:t>
            </a:r>
            <a:endParaRPr lang="en-US" sz="2400" b="1" cap="none" spc="0" dirty="0">
              <a:ln/>
              <a:solidFill>
                <a:schemeClr val="accent4"/>
              </a:solidFill>
              <a:effectLst/>
            </a:endParaRPr>
          </a:p>
        </p:txBody>
      </p:sp>
    </p:spTree>
    <p:extLst>
      <p:ext uri="{BB962C8B-B14F-4D97-AF65-F5344CB8AC3E}">
        <p14:creationId xmlns:p14="http://schemas.microsoft.com/office/powerpoint/2010/main" val="18467056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15 – Managing Conduct &amp; Performance (Cont.) </a:t>
            </a:r>
            <a:r>
              <a:rPr lang="en-AU" sz="1400" dirty="0" smtClean="0">
                <a:solidFill>
                  <a:schemeClr val="tx1">
                    <a:lumMod val="90000"/>
                    <a:lumOff val="10000"/>
                  </a:schemeClr>
                </a:solidFill>
              </a:rPr>
              <a:t>(</a:t>
            </a:r>
            <a:r>
              <a:rPr lang="en-AU" sz="1400" b="0" i="1" dirty="0" smtClean="0">
                <a:solidFill>
                  <a:schemeClr val="tx1">
                    <a:lumMod val="90000"/>
                    <a:lumOff val="10000"/>
                  </a:schemeClr>
                </a:solidFill>
              </a:rPr>
              <a:t>Re-titled from “Discipline”)</a:t>
            </a:r>
            <a:r>
              <a:rPr lang="en-AU" dirty="0" smtClean="0">
                <a:solidFill>
                  <a:schemeClr val="tx1">
                    <a:lumMod val="90000"/>
                    <a:lumOff val="10000"/>
                  </a:schemeClr>
                </a:solidFill>
              </a:rPr>
              <a:t/>
            </a:r>
            <a:br>
              <a:rPr lang="en-AU" dirty="0" smtClean="0">
                <a:solidFill>
                  <a:schemeClr val="tx1">
                    <a:lumMod val="90000"/>
                    <a:lumOff val="10000"/>
                  </a:schemeClr>
                </a:solidFill>
              </a:rPr>
            </a:br>
            <a:r>
              <a:rPr lang="en-AU" dirty="0">
                <a:solidFill>
                  <a:schemeClr val="tx1">
                    <a:lumMod val="90000"/>
                    <a:lumOff val="10000"/>
                  </a:schemeClr>
                </a:solidFill>
              </a:rPr>
              <a:t> </a:t>
            </a:r>
            <a:r>
              <a:rPr lang="en-AU" dirty="0" smtClean="0">
                <a:solidFill>
                  <a:schemeClr val="tx1">
                    <a:lumMod val="90000"/>
                    <a:lumOff val="10000"/>
                  </a:schemeClr>
                </a:solidFill>
              </a:rPr>
              <a:t>                           </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919752"/>
            <a:ext cx="7886700" cy="3910678"/>
          </a:xfrm>
        </p:spPr>
        <p:txBody>
          <a:bodyPr/>
          <a:lstStyle/>
          <a:p>
            <a:pPr indent="0">
              <a:buNone/>
            </a:pPr>
            <a:r>
              <a:rPr lang="en-US" sz="2000" b="1" dirty="0">
                <a:solidFill>
                  <a:srgbClr val="0070C0"/>
                </a:solidFill>
              </a:rPr>
              <a:t>COUNSELLING RECORDS</a:t>
            </a:r>
          </a:p>
          <a:p>
            <a:pPr indent="0">
              <a:buNone/>
            </a:pPr>
            <a:r>
              <a:rPr lang="en-US" sz="2000" dirty="0">
                <a:solidFill>
                  <a:srgbClr val="0070C0"/>
                </a:solidFill>
              </a:rPr>
              <a:t>Amended to exclude employers from relying on  counselling records after a period of 12 or 18  months has elapsed.</a:t>
            </a:r>
          </a:p>
          <a:p>
            <a:pPr indent="0">
              <a:buNone/>
            </a:pPr>
            <a:endParaRPr lang="en-US" sz="1050" dirty="0" smtClean="0">
              <a:solidFill>
                <a:srgbClr val="0070C0"/>
              </a:solidFill>
            </a:endParaRPr>
          </a:p>
          <a:p>
            <a:pPr indent="0">
              <a:buNone/>
            </a:pPr>
            <a:endParaRPr lang="en-US" sz="2000" b="1" dirty="0" smtClean="0">
              <a:solidFill>
                <a:srgbClr val="0070C0"/>
              </a:solidFill>
            </a:endParaRPr>
          </a:p>
          <a:p>
            <a:pPr indent="0">
              <a:buNone/>
            </a:pPr>
            <a:r>
              <a:rPr lang="en-US" sz="2000" b="1" dirty="0" smtClean="0">
                <a:solidFill>
                  <a:srgbClr val="0070C0"/>
                </a:solidFill>
              </a:rPr>
              <a:t>PERFORMANCE </a:t>
            </a:r>
            <a:r>
              <a:rPr lang="en-US" sz="2000" b="1" dirty="0">
                <a:solidFill>
                  <a:srgbClr val="0070C0"/>
                </a:solidFill>
              </a:rPr>
              <a:t>IMPROVEMENT PLANS</a:t>
            </a:r>
          </a:p>
          <a:p>
            <a:pPr indent="0">
              <a:buNone/>
            </a:pPr>
            <a:r>
              <a:rPr lang="en-US" sz="2000" dirty="0">
                <a:solidFill>
                  <a:srgbClr val="0070C0"/>
                </a:solidFill>
              </a:rPr>
              <a:t>The relationship between </a:t>
            </a:r>
            <a:r>
              <a:rPr lang="en-US" sz="2000" dirty="0" smtClean="0">
                <a:solidFill>
                  <a:srgbClr val="0070C0"/>
                </a:solidFill>
              </a:rPr>
              <a:t>performance management </a:t>
            </a:r>
            <a:r>
              <a:rPr lang="en-US" sz="2000" dirty="0">
                <a:solidFill>
                  <a:srgbClr val="0070C0"/>
                </a:solidFill>
              </a:rPr>
              <a:t>and discipline has been clarified.  Disciplinary action and performance </a:t>
            </a:r>
            <a:r>
              <a:rPr lang="en-US" sz="2000" dirty="0" smtClean="0">
                <a:solidFill>
                  <a:srgbClr val="0070C0"/>
                </a:solidFill>
              </a:rPr>
              <a:t>management  </a:t>
            </a:r>
            <a:r>
              <a:rPr lang="en-US" sz="2000" dirty="0">
                <a:solidFill>
                  <a:srgbClr val="0070C0"/>
                </a:solidFill>
              </a:rPr>
              <a:t>can occur at the same time, however, </a:t>
            </a:r>
            <a:r>
              <a:rPr lang="en-US" sz="2000" dirty="0" smtClean="0">
                <a:solidFill>
                  <a:srgbClr val="0070C0"/>
                </a:solidFill>
              </a:rPr>
              <a:t>performance  </a:t>
            </a:r>
            <a:r>
              <a:rPr lang="en-US" sz="2000" dirty="0">
                <a:solidFill>
                  <a:srgbClr val="0070C0"/>
                </a:solidFill>
              </a:rPr>
              <a:t>management cannot be used to apply an </a:t>
            </a:r>
            <a:r>
              <a:rPr lang="en-US" sz="2000" dirty="0" smtClean="0">
                <a:solidFill>
                  <a:srgbClr val="0070C0"/>
                </a:solidFill>
              </a:rPr>
              <a:t>additional sanction</a:t>
            </a:r>
            <a:r>
              <a:rPr lang="en-US" sz="2000" dirty="0">
                <a:solidFill>
                  <a:srgbClr val="0070C0"/>
                </a:solidFill>
              </a:rPr>
              <a:t>.</a:t>
            </a:r>
          </a:p>
          <a:p>
            <a:pPr indent="0">
              <a:buNone/>
            </a:pPr>
            <a:endParaRPr lang="en-US" sz="2000" dirty="0">
              <a:solidFill>
                <a:srgbClr val="0070C0"/>
              </a:solidFill>
            </a:endParaRPr>
          </a:p>
        </p:txBody>
      </p:sp>
      <p:sp>
        <p:nvSpPr>
          <p:cNvPr id="6" name="Rectangle 5"/>
          <p:cNvSpPr/>
          <p:nvPr/>
        </p:nvSpPr>
        <p:spPr>
          <a:xfrm>
            <a:off x="629456" y="3300226"/>
            <a:ext cx="2680542"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smtClean="0">
                <a:ln/>
                <a:solidFill>
                  <a:schemeClr val="accent4"/>
                </a:solidFill>
                <a:effectLst/>
              </a:rPr>
              <a:t>NEW Sub-Clause</a:t>
            </a:r>
            <a:endParaRPr lang="en-US" sz="2400" b="1" cap="none" spc="0" dirty="0">
              <a:ln/>
              <a:solidFill>
                <a:schemeClr val="accent4"/>
              </a:solidFill>
              <a:effectLst/>
            </a:endParaRPr>
          </a:p>
        </p:txBody>
      </p:sp>
      <p:sp>
        <p:nvSpPr>
          <p:cNvPr id="5" name="Rectangle 4"/>
          <p:cNvSpPr/>
          <p:nvPr/>
        </p:nvSpPr>
        <p:spPr>
          <a:xfrm>
            <a:off x="629456" y="1430867"/>
            <a:ext cx="2682145"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smtClean="0">
                <a:ln/>
                <a:solidFill>
                  <a:schemeClr val="accent4"/>
                </a:solidFill>
                <a:effectLst/>
              </a:rPr>
              <a:t>Amended Clause</a:t>
            </a:r>
            <a:endParaRPr lang="en-US" sz="2400" b="1" cap="none" spc="0" dirty="0">
              <a:ln/>
              <a:solidFill>
                <a:schemeClr val="accent4"/>
              </a:solidFill>
              <a:effectLst/>
            </a:endParaRPr>
          </a:p>
        </p:txBody>
      </p:sp>
    </p:spTree>
    <p:extLst>
      <p:ext uri="{BB962C8B-B14F-4D97-AF65-F5344CB8AC3E}">
        <p14:creationId xmlns:p14="http://schemas.microsoft.com/office/powerpoint/2010/main" val="6615208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15 – Managing Conduct &amp; Performance (Cont.) </a:t>
            </a:r>
            <a:r>
              <a:rPr lang="en-AU" sz="1400" dirty="0" smtClean="0">
                <a:solidFill>
                  <a:schemeClr val="tx1">
                    <a:lumMod val="90000"/>
                    <a:lumOff val="10000"/>
                  </a:schemeClr>
                </a:solidFill>
              </a:rPr>
              <a:t>(</a:t>
            </a:r>
            <a:r>
              <a:rPr lang="en-AU" sz="1400" b="0" i="1" dirty="0" smtClean="0">
                <a:solidFill>
                  <a:schemeClr val="tx1">
                    <a:lumMod val="90000"/>
                    <a:lumOff val="10000"/>
                  </a:schemeClr>
                </a:solidFill>
              </a:rPr>
              <a:t>Re-titled from “Discipline”)</a:t>
            </a:r>
            <a:r>
              <a:rPr lang="en-AU" dirty="0" smtClean="0">
                <a:solidFill>
                  <a:schemeClr val="tx1">
                    <a:lumMod val="90000"/>
                    <a:lumOff val="10000"/>
                  </a:schemeClr>
                </a:solidFill>
              </a:rPr>
              <a:t/>
            </a:r>
            <a:br>
              <a:rPr lang="en-AU" dirty="0" smtClean="0">
                <a:solidFill>
                  <a:schemeClr val="tx1">
                    <a:lumMod val="90000"/>
                    <a:lumOff val="10000"/>
                  </a:schemeClr>
                </a:solidFill>
              </a:rPr>
            </a:br>
            <a:r>
              <a:rPr lang="en-AU" dirty="0">
                <a:solidFill>
                  <a:schemeClr val="tx1">
                    <a:lumMod val="90000"/>
                    <a:lumOff val="10000"/>
                  </a:schemeClr>
                </a:solidFill>
              </a:rPr>
              <a:t> </a:t>
            </a:r>
            <a:r>
              <a:rPr lang="en-AU" dirty="0" smtClean="0">
                <a:solidFill>
                  <a:schemeClr val="tx1">
                    <a:lumMod val="90000"/>
                    <a:lumOff val="10000"/>
                  </a:schemeClr>
                </a:solidFill>
              </a:rPr>
              <a:t>                           </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430867"/>
            <a:ext cx="7886700" cy="4438515"/>
          </a:xfrm>
        </p:spPr>
        <p:txBody>
          <a:bodyPr/>
          <a:lstStyle/>
          <a:p>
            <a:pPr indent="0">
              <a:buNone/>
            </a:pPr>
            <a:r>
              <a:rPr lang="en-US" sz="2000" b="1" dirty="0">
                <a:solidFill>
                  <a:srgbClr val="0070C0"/>
                </a:solidFill>
              </a:rPr>
              <a:t>RESPONSE TO ALLEGATIONS</a:t>
            </a:r>
          </a:p>
          <a:p>
            <a:pPr indent="0">
              <a:buNone/>
            </a:pPr>
            <a:r>
              <a:rPr lang="en-US" sz="2000" dirty="0">
                <a:solidFill>
                  <a:srgbClr val="0070C0"/>
                </a:solidFill>
              </a:rPr>
              <a:t>Amended to ensure that the Employer provides the  Employee with reasonable time to provide information in  mitigation of any matters after being provided outcome of  the investigation process, including the basis of any  conclusion.</a:t>
            </a:r>
          </a:p>
          <a:p>
            <a:pPr indent="0">
              <a:buNone/>
            </a:pPr>
            <a:endParaRPr lang="en-US" sz="2000" dirty="0">
              <a:solidFill>
                <a:srgbClr val="0070C0"/>
              </a:solidFill>
            </a:endParaRPr>
          </a:p>
          <a:p>
            <a:pPr indent="0">
              <a:buNone/>
            </a:pPr>
            <a:r>
              <a:rPr lang="en-US" sz="2000" b="1" dirty="0">
                <a:solidFill>
                  <a:srgbClr val="0070C0"/>
                </a:solidFill>
              </a:rPr>
              <a:t>OUTCOME</a:t>
            </a:r>
          </a:p>
          <a:p>
            <a:pPr marL="342900" indent="-342900"/>
            <a:r>
              <a:rPr lang="en-US" sz="2000" dirty="0">
                <a:solidFill>
                  <a:srgbClr val="0070C0"/>
                </a:solidFill>
              </a:rPr>
              <a:t>Restructure of clause to distinguish between conduct  that does not constitute serious and </a:t>
            </a:r>
            <a:r>
              <a:rPr lang="en-US" sz="2000" dirty="0" smtClean="0">
                <a:solidFill>
                  <a:srgbClr val="0070C0"/>
                </a:solidFill>
              </a:rPr>
              <a:t>willful </a:t>
            </a:r>
            <a:r>
              <a:rPr lang="en-US" sz="2000" dirty="0">
                <a:solidFill>
                  <a:srgbClr val="0070C0"/>
                </a:solidFill>
              </a:rPr>
              <a:t>miscount  and conduct that does.</a:t>
            </a:r>
          </a:p>
          <a:p>
            <a:pPr marL="342900" indent="-342900"/>
            <a:r>
              <a:rPr lang="en-US" sz="2000" dirty="0">
                <a:solidFill>
                  <a:srgbClr val="0070C0"/>
                </a:solidFill>
              </a:rPr>
              <a:t>Clarification that a final warning given without  following the steps in </a:t>
            </a:r>
            <a:r>
              <a:rPr lang="en-US" sz="2000" dirty="0" smtClean="0">
                <a:solidFill>
                  <a:srgbClr val="0070C0"/>
                </a:solidFill>
              </a:rPr>
              <a:t>sub-clauses </a:t>
            </a:r>
            <a:r>
              <a:rPr lang="en-US" sz="2000" dirty="0">
                <a:solidFill>
                  <a:srgbClr val="0070C0"/>
                </a:solidFill>
              </a:rPr>
              <a:t>15.5(a)(i) can only  be given in the case of serious and </a:t>
            </a:r>
            <a:r>
              <a:rPr lang="en-US" sz="2000" dirty="0" smtClean="0">
                <a:solidFill>
                  <a:srgbClr val="0070C0"/>
                </a:solidFill>
              </a:rPr>
              <a:t>willful  </a:t>
            </a:r>
            <a:r>
              <a:rPr lang="en-US" sz="2000" dirty="0">
                <a:solidFill>
                  <a:srgbClr val="0070C0"/>
                </a:solidFill>
              </a:rPr>
              <a:t>misconduct.</a:t>
            </a:r>
          </a:p>
          <a:p>
            <a:pPr indent="0">
              <a:buNone/>
            </a:pPr>
            <a:endParaRPr lang="en-US" sz="2000" dirty="0">
              <a:solidFill>
                <a:srgbClr val="0070C0"/>
              </a:solidFill>
            </a:endParaRPr>
          </a:p>
        </p:txBody>
      </p:sp>
      <p:sp>
        <p:nvSpPr>
          <p:cNvPr id="5" name="Rectangle 4"/>
          <p:cNvSpPr/>
          <p:nvPr/>
        </p:nvSpPr>
        <p:spPr>
          <a:xfrm rot="2429726">
            <a:off x="6550424" y="946325"/>
            <a:ext cx="2680542"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smtClean="0">
                <a:ln/>
                <a:solidFill>
                  <a:schemeClr val="accent4"/>
                </a:solidFill>
                <a:effectLst/>
              </a:rPr>
              <a:t>NEW Sub-Clause</a:t>
            </a:r>
            <a:endParaRPr lang="en-US" sz="2400" b="1" cap="none" spc="0" dirty="0">
              <a:ln/>
              <a:solidFill>
                <a:schemeClr val="accent4"/>
              </a:solidFill>
              <a:effectLst/>
            </a:endParaRPr>
          </a:p>
        </p:txBody>
      </p:sp>
    </p:spTree>
    <p:extLst>
      <p:ext uri="{BB962C8B-B14F-4D97-AF65-F5344CB8AC3E}">
        <p14:creationId xmlns:p14="http://schemas.microsoft.com/office/powerpoint/2010/main" val="973476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637748" y="636593"/>
            <a:ext cx="7560000" cy="108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r>
              <a:rPr lang="en-AU" altLang="en-US" dirty="0" smtClean="0">
                <a:solidFill>
                  <a:schemeClr val="tx1">
                    <a:lumMod val="90000"/>
                    <a:lumOff val="10000"/>
                  </a:schemeClr>
                </a:solidFill>
                <a:latin typeface="Arial MT" charset="0"/>
                <a:ea typeface="ＭＳ Ｐゴシック" panose="020B0600070205080204" pitchFamily="34" charset="-128"/>
              </a:rPr>
              <a:t>Acknowledgement</a:t>
            </a:r>
            <a:endParaRPr lang="en-US" altLang="en-US" dirty="0" smtClean="0">
              <a:solidFill>
                <a:schemeClr val="tx1">
                  <a:lumMod val="90000"/>
                  <a:lumOff val="10000"/>
                </a:schemeClr>
              </a:solidFill>
              <a:latin typeface="Arial MT" charset="0"/>
              <a:ea typeface="ＭＳ Ｐゴシック" panose="020B0600070205080204" pitchFamily="34" charset="-128"/>
            </a:endParaRPr>
          </a:p>
        </p:txBody>
      </p:sp>
      <p:pic>
        <p:nvPicPr>
          <p:cNvPr id="1027" name="Picture 1" descr="Email Signature UPD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748" y="1716593"/>
            <a:ext cx="8084504" cy="374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98232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16 - Flexible Working </a:t>
            </a:r>
            <a:br>
              <a:rPr lang="en-AU" dirty="0" smtClean="0">
                <a:solidFill>
                  <a:schemeClr val="tx1">
                    <a:lumMod val="90000"/>
                    <a:lumOff val="10000"/>
                  </a:schemeClr>
                </a:solidFill>
              </a:rPr>
            </a:br>
            <a:r>
              <a:rPr lang="en-AU" dirty="0" smtClean="0">
                <a:solidFill>
                  <a:schemeClr val="tx1">
                    <a:lumMod val="90000"/>
                    <a:lumOff val="10000"/>
                  </a:schemeClr>
                </a:solidFill>
              </a:rPr>
              <a:t>Arrangements</a:t>
            </a:r>
            <a:br>
              <a:rPr lang="en-AU" dirty="0" smtClean="0">
                <a:solidFill>
                  <a:schemeClr val="tx1">
                    <a:lumMod val="90000"/>
                    <a:lumOff val="10000"/>
                  </a:schemeClr>
                </a:solidFill>
              </a:rPr>
            </a:br>
            <a:r>
              <a:rPr lang="en-AU" dirty="0">
                <a:solidFill>
                  <a:schemeClr val="tx1">
                    <a:lumMod val="90000"/>
                    <a:lumOff val="10000"/>
                  </a:schemeClr>
                </a:solidFill>
              </a:rPr>
              <a:t> </a:t>
            </a:r>
            <a:r>
              <a:rPr lang="en-AU" dirty="0" smtClean="0">
                <a:solidFill>
                  <a:schemeClr val="tx1">
                    <a:lumMod val="90000"/>
                    <a:lumOff val="10000"/>
                  </a:schemeClr>
                </a:solidFill>
              </a:rPr>
              <a:t>                           </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430867"/>
            <a:ext cx="7886700" cy="4438515"/>
          </a:xfrm>
        </p:spPr>
        <p:txBody>
          <a:bodyPr/>
          <a:lstStyle/>
          <a:p>
            <a:pPr marL="342900" indent="-342900"/>
            <a:r>
              <a:rPr lang="en-US" sz="2000" dirty="0">
                <a:solidFill>
                  <a:srgbClr val="0070C0"/>
                </a:solidFill>
              </a:rPr>
              <a:t>Clause updated to  ‘fill in the gaps’  and reflect health  sector standard</a:t>
            </a:r>
          </a:p>
          <a:p>
            <a:pPr marL="342900" indent="-342900"/>
            <a:r>
              <a:rPr lang="en-US" sz="2000" dirty="0">
                <a:solidFill>
                  <a:srgbClr val="0070C0"/>
                </a:solidFill>
              </a:rPr>
              <a:t>Best practice  guide has been  developed and  distributed</a:t>
            </a:r>
          </a:p>
          <a:p>
            <a:pPr marL="882900" lvl="1" indent="-342900"/>
            <a:r>
              <a:rPr lang="en-US" sz="2000" dirty="0">
                <a:solidFill>
                  <a:srgbClr val="0070C0"/>
                </a:solidFill>
              </a:rPr>
              <a:t>Guide </a:t>
            </a:r>
            <a:r>
              <a:rPr lang="en-US" sz="2000" dirty="0" smtClean="0">
                <a:solidFill>
                  <a:srgbClr val="0070C0"/>
                </a:solidFill>
              </a:rPr>
              <a:t>focused </a:t>
            </a:r>
            <a:r>
              <a:rPr lang="en-US" sz="2000" dirty="0">
                <a:solidFill>
                  <a:srgbClr val="0070C0"/>
                </a:solidFill>
              </a:rPr>
              <a:t>on  Legislative  requirements</a:t>
            </a:r>
          </a:p>
          <a:p>
            <a:pPr marL="882900" lvl="1" indent="-342900"/>
            <a:r>
              <a:rPr lang="en-US" sz="2000" dirty="0">
                <a:solidFill>
                  <a:srgbClr val="0070C0"/>
                </a:solidFill>
              </a:rPr>
              <a:t>Also focusses on  equity  considerations</a:t>
            </a:r>
          </a:p>
          <a:p>
            <a:pPr indent="0">
              <a:buNone/>
            </a:pPr>
            <a:endParaRPr lang="en-US" sz="2000" dirty="0" smtClean="0">
              <a:solidFill>
                <a:srgbClr val="0070C0"/>
              </a:solidFill>
            </a:endParaRPr>
          </a:p>
        </p:txBody>
      </p:sp>
    </p:spTree>
    <p:extLst>
      <p:ext uri="{BB962C8B-B14F-4D97-AF65-F5344CB8AC3E}">
        <p14:creationId xmlns:p14="http://schemas.microsoft.com/office/powerpoint/2010/main" val="8020865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16A – Individual Flexible </a:t>
            </a:r>
            <a:br>
              <a:rPr lang="en-AU" dirty="0" smtClean="0">
                <a:solidFill>
                  <a:schemeClr val="tx1">
                    <a:lumMod val="90000"/>
                    <a:lumOff val="10000"/>
                  </a:schemeClr>
                </a:solidFill>
              </a:rPr>
            </a:br>
            <a:r>
              <a:rPr lang="en-AU" dirty="0" smtClean="0">
                <a:solidFill>
                  <a:schemeClr val="tx1">
                    <a:lumMod val="90000"/>
                    <a:lumOff val="10000"/>
                  </a:schemeClr>
                </a:solidFill>
              </a:rPr>
              <a:t>Working Arrangements</a:t>
            </a:r>
            <a:br>
              <a:rPr lang="en-AU" dirty="0" smtClean="0">
                <a:solidFill>
                  <a:schemeClr val="tx1">
                    <a:lumMod val="90000"/>
                    <a:lumOff val="10000"/>
                  </a:schemeClr>
                </a:solidFill>
              </a:rPr>
            </a:br>
            <a:r>
              <a:rPr lang="en-AU" dirty="0">
                <a:solidFill>
                  <a:schemeClr val="tx1">
                    <a:lumMod val="90000"/>
                    <a:lumOff val="10000"/>
                  </a:schemeClr>
                </a:solidFill>
              </a:rPr>
              <a:t> </a:t>
            </a:r>
            <a:r>
              <a:rPr lang="en-AU" dirty="0" smtClean="0">
                <a:solidFill>
                  <a:schemeClr val="tx1">
                    <a:lumMod val="90000"/>
                    <a:lumOff val="10000"/>
                  </a:schemeClr>
                </a:solidFill>
              </a:rPr>
              <a:t>                           </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801136"/>
            <a:ext cx="7886700" cy="2842369"/>
          </a:xfrm>
        </p:spPr>
        <p:txBody>
          <a:bodyPr/>
          <a:lstStyle/>
          <a:p>
            <a:pPr marL="342900" indent="-342900"/>
            <a:r>
              <a:rPr lang="en-US" sz="2000" dirty="0" smtClean="0">
                <a:solidFill>
                  <a:srgbClr val="0070C0"/>
                </a:solidFill>
              </a:rPr>
              <a:t>Inclusion of flexibility term in the agreement rather than the model flexibility term being an appendix.</a:t>
            </a:r>
          </a:p>
          <a:p>
            <a:pPr marL="342900" indent="-342900"/>
            <a:r>
              <a:rPr lang="en-US" sz="2000" dirty="0" smtClean="0">
                <a:solidFill>
                  <a:srgbClr val="0070C0"/>
                </a:solidFill>
              </a:rPr>
              <a:t>Reflects health sector standard.</a:t>
            </a:r>
            <a:endParaRPr lang="en-US" sz="2000" dirty="0">
              <a:solidFill>
                <a:srgbClr val="0070C0"/>
              </a:solidFill>
            </a:endParaRPr>
          </a:p>
          <a:p>
            <a:pPr indent="0">
              <a:buNone/>
            </a:pPr>
            <a:endParaRPr lang="en-US" sz="2000" dirty="0">
              <a:solidFill>
                <a:srgbClr val="0070C0"/>
              </a:solidFill>
            </a:endParaRPr>
          </a:p>
          <a:p>
            <a:pPr indent="0">
              <a:buNone/>
            </a:pPr>
            <a:endParaRPr lang="en-US" sz="2000" dirty="0">
              <a:solidFill>
                <a:srgbClr val="0070C0"/>
              </a:solidFill>
            </a:endParaRPr>
          </a:p>
        </p:txBody>
      </p:sp>
      <p:sp>
        <p:nvSpPr>
          <p:cNvPr id="5" name="Rectangle 4"/>
          <p:cNvSpPr/>
          <p:nvPr/>
        </p:nvSpPr>
        <p:spPr>
          <a:xfrm rot="2429726">
            <a:off x="6549624" y="946325"/>
            <a:ext cx="268214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Amended </a:t>
            </a:r>
            <a:r>
              <a:rPr lang="en-US" sz="2400" b="1" cap="none" spc="0" dirty="0" smtClean="0">
                <a:ln/>
                <a:solidFill>
                  <a:schemeClr val="accent4"/>
                </a:solidFill>
                <a:effectLst/>
              </a:rPr>
              <a:t>Clause</a:t>
            </a:r>
            <a:endParaRPr lang="en-US" sz="2400" b="1" cap="none" spc="0" dirty="0">
              <a:ln/>
              <a:solidFill>
                <a:schemeClr val="accent4"/>
              </a:solidFill>
              <a:effectLst/>
            </a:endParaRPr>
          </a:p>
        </p:txBody>
      </p:sp>
    </p:spTree>
    <p:extLst>
      <p:ext uri="{BB962C8B-B14F-4D97-AF65-F5344CB8AC3E}">
        <p14:creationId xmlns:p14="http://schemas.microsoft.com/office/powerpoint/2010/main" val="2855490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045001"/>
            <a:ext cx="6959112" cy="3173914"/>
          </a:xfrm>
        </p:spPr>
        <p:txBody>
          <a:bodyPr/>
          <a:lstStyle/>
          <a:p>
            <a:r>
              <a:rPr lang="en-AU" sz="3600" dirty="0" smtClean="0"/>
              <a:t>Part </a:t>
            </a:r>
            <a:r>
              <a:rPr lang="en-AU" sz="3600" dirty="0"/>
              <a:t>C</a:t>
            </a:r>
            <a:r>
              <a:rPr lang="en-AU" sz="3600" dirty="0" smtClean="0"/>
              <a:t> – Types of Employment, Commencement of Employment &amp; End of Employment</a:t>
            </a:r>
            <a:br>
              <a:rPr lang="en-AU" sz="3600" dirty="0" smtClean="0"/>
            </a:br>
            <a:r>
              <a:rPr lang="en-AU" sz="3600" dirty="0"/>
              <a:t/>
            </a:r>
            <a:br>
              <a:rPr lang="en-AU" sz="3600" dirty="0"/>
            </a:br>
            <a:r>
              <a:rPr lang="en-AU" sz="2400" dirty="0" smtClean="0"/>
              <a:t/>
            </a:r>
            <a:br>
              <a:rPr lang="en-AU" sz="2400" dirty="0" smtClean="0"/>
            </a:br>
            <a:endParaRPr lang="en-AU" sz="2400" dirty="0"/>
          </a:p>
        </p:txBody>
      </p:sp>
      <p:sp>
        <p:nvSpPr>
          <p:cNvPr id="3" name="TextBox 2"/>
          <p:cNvSpPr txBox="1"/>
          <p:nvPr/>
        </p:nvSpPr>
        <p:spPr>
          <a:xfrm>
            <a:off x="658466" y="3259248"/>
            <a:ext cx="7043596" cy="2246769"/>
          </a:xfrm>
          <a:prstGeom prst="rect">
            <a:avLst/>
          </a:prstGeom>
          <a:noFill/>
        </p:spPr>
        <p:txBody>
          <a:bodyPr wrap="square" rtlCol="0">
            <a:spAutoFit/>
          </a:bodyPr>
          <a:lstStyle/>
          <a:p>
            <a:r>
              <a:rPr lang="en-US" sz="2800" dirty="0">
                <a:solidFill>
                  <a:schemeClr val="bg1"/>
                </a:solidFill>
                <a:latin typeface="Helvetica" panose="020B0604020202020204" pitchFamily="34" charset="0"/>
                <a:cs typeface="Helvetica" panose="020B0604020202020204" pitchFamily="34" charset="0"/>
              </a:rPr>
              <a:t>This part covers:</a:t>
            </a:r>
          </a:p>
          <a:p>
            <a:pPr marL="457200" indent="-457200">
              <a:buFont typeface="Arial" panose="020B0604020202020204" pitchFamily="34" charset="0"/>
              <a:buChar char="•"/>
            </a:pPr>
            <a:r>
              <a:rPr lang="en-US" sz="2800" dirty="0" smtClean="0">
                <a:solidFill>
                  <a:schemeClr val="bg1"/>
                </a:solidFill>
                <a:latin typeface="Helvetica" panose="020B0604020202020204" pitchFamily="34" charset="0"/>
                <a:cs typeface="Helvetica" panose="020B0604020202020204" pitchFamily="34" charset="0"/>
              </a:rPr>
              <a:t>Employment </a:t>
            </a:r>
            <a:r>
              <a:rPr lang="en-US" sz="2800" dirty="0">
                <a:solidFill>
                  <a:schemeClr val="bg1"/>
                </a:solidFill>
                <a:latin typeface="Helvetica" panose="020B0604020202020204" pitchFamily="34" charset="0"/>
                <a:cs typeface="Helvetica" panose="020B0604020202020204" pitchFamily="34" charset="0"/>
              </a:rPr>
              <a:t>Types</a:t>
            </a:r>
          </a:p>
          <a:p>
            <a:pPr marL="457200" indent="-45720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Letter of Appointment</a:t>
            </a:r>
          </a:p>
          <a:p>
            <a:pPr marL="457200" indent="-45720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Notice </a:t>
            </a:r>
            <a:r>
              <a:rPr lang="en-US" sz="2800" dirty="0" smtClean="0">
                <a:solidFill>
                  <a:schemeClr val="bg1"/>
                </a:solidFill>
                <a:latin typeface="Helvetica" panose="020B0604020202020204" pitchFamily="34" charset="0"/>
                <a:cs typeface="Helvetica" panose="020B0604020202020204" pitchFamily="34" charset="0"/>
              </a:rPr>
              <a:t>Periods</a:t>
            </a:r>
          </a:p>
          <a:p>
            <a:pPr marL="457200" indent="-457200">
              <a:buFont typeface="Arial" panose="020B0604020202020204" pitchFamily="34" charset="0"/>
              <a:buChar char="•"/>
            </a:pPr>
            <a:r>
              <a:rPr lang="en-US" sz="2800" dirty="0" smtClean="0">
                <a:solidFill>
                  <a:schemeClr val="bg1"/>
                </a:solidFill>
                <a:latin typeface="Helvetica" panose="020B0604020202020204" pitchFamily="34" charset="0"/>
                <a:cs typeface="Helvetica" panose="020B0604020202020204" pitchFamily="34" charset="0"/>
              </a:rPr>
              <a:t>Transition </a:t>
            </a:r>
            <a:r>
              <a:rPr lang="en-US" sz="2800" dirty="0">
                <a:solidFill>
                  <a:schemeClr val="bg1"/>
                </a:solidFill>
                <a:latin typeface="Helvetica" panose="020B0604020202020204" pitchFamily="34" charset="0"/>
                <a:cs typeface="Helvetica" panose="020B0604020202020204" pitchFamily="34" charset="0"/>
              </a:rPr>
              <a:t>to Retirement</a:t>
            </a:r>
          </a:p>
        </p:txBody>
      </p:sp>
    </p:spTree>
    <p:extLst>
      <p:ext uri="{BB962C8B-B14F-4D97-AF65-F5344CB8AC3E}">
        <p14:creationId xmlns:p14="http://schemas.microsoft.com/office/powerpoint/2010/main" val="545724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19 – Casual Employment</a:t>
            </a:r>
            <a:br>
              <a:rPr lang="en-AU" dirty="0" smtClean="0">
                <a:solidFill>
                  <a:schemeClr val="tx1">
                    <a:lumMod val="90000"/>
                    <a:lumOff val="10000"/>
                  </a:schemeClr>
                </a:solidFill>
              </a:rPr>
            </a:br>
            <a:r>
              <a:rPr lang="en-AU" dirty="0">
                <a:solidFill>
                  <a:schemeClr val="tx1">
                    <a:lumMod val="90000"/>
                    <a:lumOff val="10000"/>
                  </a:schemeClr>
                </a:solidFill>
              </a:rPr>
              <a:t> </a:t>
            </a:r>
            <a:r>
              <a:rPr lang="en-AU" dirty="0" smtClean="0">
                <a:solidFill>
                  <a:schemeClr val="tx1">
                    <a:lumMod val="90000"/>
                    <a:lumOff val="10000"/>
                  </a:schemeClr>
                </a:solidFill>
              </a:rPr>
              <a:t>                           </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122630"/>
            <a:ext cx="7886700" cy="3520876"/>
          </a:xfrm>
        </p:spPr>
        <p:txBody>
          <a:bodyPr/>
          <a:lstStyle/>
          <a:p>
            <a:pPr indent="0">
              <a:buNone/>
            </a:pPr>
            <a:r>
              <a:rPr lang="en-US" sz="2000" b="1" dirty="0">
                <a:solidFill>
                  <a:srgbClr val="0070C0"/>
                </a:solidFill>
              </a:rPr>
              <a:t>LONG SERVICE LEAVE</a:t>
            </a:r>
          </a:p>
          <a:p>
            <a:pPr marL="342900" indent="-342900"/>
            <a:r>
              <a:rPr lang="en-US" sz="2000" dirty="0">
                <a:solidFill>
                  <a:srgbClr val="0070C0"/>
                </a:solidFill>
              </a:rPr>
              <a:t>Reference to long service leave (70.5(b)) removed  from the list of entitlements that casuals do not  have access to. Casuals are now specifically  reference in clause 70, which details their  entitlements under the Long Service Leave Act  (Registered Nurses and Midwives) and the  Agreement (Enrolled Nurses).</a:t>
            </a:r>
          </a:p>
          <a:p>
            <a:pPr indent="0">
              <a:buNone/>
            </a:pPr>
            <a:endParaRPr lang="en-US" sz="2000" dirty="0" smtClean="0">
              <a:solidFill>
                <a:srgbClr val="0070C0"/>
              </a:solidFill>
            </a:endParaRPr>
          </a:p>
          <a:p>
            <a:pPr indent="0">
              <a:buNone/>
            </a:pPr>
            <a:r>
              <a:rPr lang="en-US" sz="2000" b="1" dirty="0" smtClean="0">
                <a:solidFill>
                  <a:srgbClr val="0070C0"/>
                </a:solidFill>
              </a:rPr>
              <a:t>CASUALS </a:t>
            </a:r>
            <a:r>
              <a:rPr lang="en-US" sz="2000" b="1" dirty="0">
                <a:solidFill>
                  <a:srgbClr val="0070C0"/>
                </a:solidFill>
              </a:rPr>
              <a:t>ARE NOT ENTITLED TO</a:t>
            </a:r>
          </a:p>
          <a:p>
            <a:pPr marL="342900" indent="-342900"/>
            <a:r>
              <a:rPr lang="en-US" sz="2000" dirty="0">
                <a:solidFill>
                  <a:srgbClr val="0070C0"/>
                </a:solidFill>
              </a:rPr>
              <a:t>Absence on </a:t>
            </a:r>
            <a:r>
              <a:rPr lang="en-US" sz="2000" dirty="0" err="1">
                <a:solidFill>
                  <a:srgbClr val="0070C0"/>
                </a:solidFill>
              </a:rPr>
              <a:t>Defence</a:t>
            </a:r>
            <a:r>
              <a:rPr lang="en-US" sz="2000" dirty="0">
                <a:solidFill>
                  <a:srgbClr val="0070C0"/>
                </a:solidFill>
              </a:rPr>
              <a:t> Leave</a:t>
            </a:r>
          </a:p>
          <a:p>
            <a:pPr marL="342900" indent="-342900"/>
            <a:r>
              <a:rPr lang="en-US" sz="2000" dirty="0">
                <a:solidFill>
                  <a:srgbClr val="0070C0"/>
                </a:solidFill>
              </a:rPr>
              <a:t>Special disaster </a:t>
            </a:r>
            <a:r>
              <a:rPr lang="en-US" sz="2000" dirty="0" smtClean="0">
                <a:solidFill>
                  <a:srgbClr val="0070C0"/>
                </a:solidFill>
              </a:rPr>
              <a:t>leave</a:t>
            </a:r>
            <a:endParaRPr lang="en-US" sz="2000" dirty="0">
              <a:solidFill>
                <a:srgbClr val="0070C0"/>
              </a:solidFill>
            </a:endParaRPr>
          </a:p>
          <a:p>
            <a:pPr indent="0">
              <a:buNone/>
            </a:pPr>
            <a:r>
              <a:rPr lang="en-US" sz="2000" b="1" dirty="0">
                <a:solidFill>
                  <a:srgbClr val="0070C0"/>
                </a:solidFill>
              </a:rPr>
              <a:t>CASUALS ARE ENTITLED TO</a:t>
            </a:r>
          </a:p>
          <a:p>
            <a:pPr marL="342900" indent="-342900"/>
            <a:r>
              <a:rPr lang="en-US" sz="2000" dirty="0">
                <a:solidFill>
                  <a:srgbClr val="0070C0"/>
                </a:solidFill>
              </a:rPr>
              <a:t>Payment for mandatory training</a:t>
            </a:r>
          </a:p>
          <a:p>
            <a:pPr marL="342900" indent="-342900"/>
            <a:r>
              <a:rPr lang="en-US" sz="2000" dirty="0">
                <a:solidFill>
                  <a:srgbClr val="0070C0"/>
                </a:solidFill>
              </a:rPr>
              <a:t>Unpaid ceremonial leave</a:t>
            </a:r>
          </a:p>
          <a:p>
            <a:pPr indent="0">
              <a:buNone/>
            </a:pPr>
            <a:endParaRPr lang="en-US" sz="2000" dirty="0">
              <a:solidFill>
                <a:srgbClr val="0070C0"/>
              </a:solidFill>
            </a:endParaRPr>
          </a:p>
          <a:p>
            <a:pPr indent="0">
              <a:buNone/>
            </a:pPr>
            <a:endParaRPr lang="en-US" sz="2000" dirty="0">
              <a:solidFill>
                <a:srgbClr val="0070C0"/>
              </a:solidFill>
            </a:endParaRPr>
          </a:p>
        </p:txBody>
      </p:sp>
      <p:sp>
        <p:nvSpPr>
          <p:cNvPr id="5" name="Rectangle 4"/>
          <p:cNvSpPr/>
          <p:nvPr/>
        </p:nvSpPr>
        <p:spPr>
          <a:xfrm rot="2429726">
            <a:off x="6633199" y="891797"/>
            <a:ext cx="268214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Amended </a:t>
            </a:r>
            <a:r>
              <a:rPr lang="en-US" sz="2400" b="1" cap="none" spc="0" dirty="0" smtClean="0">
                <a:ln/>
                <a:solidFill>
                  <a:schemeClr val="accent4"/>
                </a:solidFill>
                <a:effectLst/>
              </a:rPr>
              <a:t>Clause</a:t>
            </a:r>
            <a:endParaRPr lang="en-US" sz="2400" b="1" cap="none" spc="0" dirty="0">
              <a:ln/>
              <a:solidFill>
                <a:schemeClr val="accent4"/>
              </a:solidFill>
              <a:effectLst/>
            </a:endParaRPr>
          </a:p>
        </p:txBody>
      </p:sp>
    </p:spTree>
    <p:extLst>
      <p:ext uri="{BB962C8B-B14F-4D97-AF65-F5344CB8AC3E}">
        <p14:creationId xmlns:p14="http://schemas.microsoft.com/office/powerpoint/2010/main" val="15394634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21 – Fixed Term </a:t>
            </a:r>
            <a:br>
              <a:rPr lang="en-AU" dirty="0" smtClean="0">
                <a:solidFill>
                  <a:schemeClr val="tx1">
                    <a:lumMod val="90000"/>
                    <a:lumOff val="10000"/>
                  </a:schemeClr>
                </a:solidFill>
              </a:rPr>
            </a:br>
            <a:r>
              <a:rPr lang="en-AU" dirty="0" smtClean="0">
                <a:solidFill>
                  <a:schemeClr val="tx1">
                    <a:lumMod val="90000"/>
                    <a:lumOff val="10000"/>
                  </a:schemeClr>
                </a:solidFill>
              </a:rPr>
              <a:t>Employment</a:t>
            </a:r>
            <a:br>
              <a:rPr lang="en-AU" dirty="0" smtClean="0">
                <a:solidFill>
                  <a:schemeClr val="tx1">
                    <a:lumMod val="90000"/>
                    <a:lumOff val="10000"/>
                  </a:schemeClr>
                </a:solidFill>
              </a:rPr>
            </a:br>
            <a:r>
              <a:rPr lang="en-AU" dirty="0">
                <a:solidFill>
                  <a:schemeClr val="tx1">
                    <a:lumMod val="90000"/>
                    <a:lumOff val="10000"/>
                  </a:schemeClr>
                </a:solidFill>
              </a:rPr>
              <a:t> </a:t>
            </a:r>
            <a:r>
              <a:rPr lang="en-AU" dirty="0" smtClean="0">
                <a:solidFill>
                  <a:schemeClr val="tx1">
                    <a:lumMod val="90000"/>
                    <a:lumOff val="10000"/>
                  </a:schemeClr>
                </a:solidFill>
              </a:rPr>
              <a:t>                           </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467081"/>
            <a:ext cx="7886700" cy="3520876"/>
          </a:xfrm>
        </p:spPr>
        <p:txBody>
          <a:bodyPr/>
          <a:lstStyle/>
          <a:p>
            <a:pPr indent="0">
              <a:buNone/>
            </a:pPr>
            <a:r>
              <a:rPr lang="en-US" sz="2000" b="1" dirty="0" smtClean="0">
                <a:solidFill>
                  <a:srgbClr val="0070C0"/>
                </a:solidFill>
              </a:rPr>
              <a:t>Changes to the clause include:</a:t>
            </a:r>
          </a:p>
          <a:p>
            <a:pPr marL="342900" indent="-342900"/>
            <a:r>
              <a:rPr lang="en-US" sz="2000" dirty="0" smtClean="0">
                <a:solidFill>
                  <a:srgbClr val="0070C0"/>
                </a:solidFill>
              </a:rPr>
              <a:t>Clarification that Fixed Term  Employment cannot be used to fill  an ongoing position</a:t>
            </a:r>
          </a:p>
          <a:p>
            <a:pPr marL="342900" indent="-342900"/>
            <a:r>
              <a:rPr lang="en-US" sz="2000" dirty="0" smtClean="0">
                <a:solidFill>
                  <a:srgbClr val="0070C0"/>
                </a:solidFill>
              </a:rPr>
              <a:t>Clarification that Fixed Term  Employment can be used to backfill  long- term leave (parental leave,  long service leave) and support  flexible working arrangements</a:t>
            </a:r>
          </a:p>
          <a:p>
            <a:pPr indent="0">
              <a:buNone/>
            </a:pPr>
            <a:endParaRPr lang="en-US" sz="2000" dirty="0">
              <a:solidFill>
                <a:srgbClr val="0070C0"/>
              </a:solidFill>
            </a:endParaRPr>
          </a:p>
          <a:p>
            <a:pPr indent="0">
              <a:buNone/>
            </a:pPr>
            <a:endParaRPr lang="en-US" sz="2000" dirty="0">
              <a:solidFill>
                <a:srgbClr val="0070C0"/>
              </a:solidFill>
            </a:endParaRPr>
          </a:p>
        </p:txBody>
      </p:sp>
      <p:sp>
        <p:nvSpPr>
          <p:cNvPr id="5" name="Rectangle 4"/>
          <p:cNvSpPr/>
          <p:nvPr/>
        </p:nvSpPr>
        <p:spPr>
          <a:xfrm rot="2429726">
            <a:off x="6633199" y="891797"/>
            <a:ext cx="268214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Amended </a:t>
            </a:r>
            <a:r>
              <a:rPr lang="en-US" sz="2400" b="1" cap="none" spc="0" dirty="0" smtClean="0">
                <a:ln/>
                <a:solidFill>
                  <a:schemeClr val="accent4"/>
                </a:solidFill>
                <a:effectLst/>
              </a:rPr>
              <a:t>Clause</a:t>
            </a:r>
            <a:endParaRPr lang="en-US" sz="2400" b="1" cap="none" spc="0" dirty="0">
              <a:ln/>
              <a:solidFill>
                <a:schemeClr val="accent4"/>
              </a:solidFill>
              <a:effectLst/>
            </a:endParaRPr>
          </a:p>
        </p:txBody>
      </p:sp>
    </p:spTree>
    <p:extLst>
      <p:ext uri="{BB962C8B-B14F-4D97-AF65-F5344CB8AC3E}">
        <p14:creationId xmlns:p14="http://schemas.microsoft.com/office/powerpoint/2010/main" val="17630684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22 – Letter of Appointment</a:t>
            </a:r>
            <a:br>
              <a:rPr lang="en-AU" dirty="0" smtClean="0">
                <a:solidFill>
                  <a:schemeClr val="tx1">
                    <a:lumMod val="90000"/>
                    <a:lumOff val="10000"/>
                  </a:schemeClr>
                </a:solidFill>
              </a:rPr>
            </a:br>
            <a:r>
              <a:rPr lang="en-AU" dirty="0">
                <a:solidFill>
                  <a:schemeClr val="tx1">
                    <a:lumMod val="90000"/>
                    <a:lumOff val="10000"/>
                  </a:schemeClr>
                </a:solidFill>
              </a:rPr>
              <a:t> </a:t>
            </a:r>
            <a:r>
              <a:rPr lang="en-AU" dirty="0" smtClean="0">
                <a:solidFill>
                  <a:schemeClr val="tx1">
                    <a:lumMod val="90000"/>
                    <a:lumOff val="10000"/>
                  </a:schemeClr>
                </a:solidFill>
              </a:rPr>
              <a:t>                           </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593830"/>
            <a:ext cx="7886700" cy="3520876"/>
          </a:xfrm>
        </p:spPr>
        <p:txBody>
          <a:bodyPr/>
          <a:lstStyle/>
          <a:p>
            <a:pPr marL="342900" indent="-342900"/>
            <a:r>
              <a:rPr lang="en-US" sz="2000" dirty="0" smtClean="0">
                <a:solidFill>
                  <a:srgbClr val="0070C0"/>
                </a:solidFill>
              </a:rPr>
              <a:t>Now requires employers to confirm any contract variations in writing</a:t>
            </a:r>
          </a:p>
          <a:p>
            <a:pPr indent="0">
              <a:buNone/>
            </a:pPr>
            <a:endParaRPr lang="en-US" sz="2000" dirty="0">
              <a:solidFill>
                <a:srgbClr val="0070C0"/>
              </a:solidFill>
            </a:endParaRPr>
          </a:p>
          <a:p>
            <a:pPr indent="0">
              <a:buNone/>
            </a:pPr>
            <a:endParaRPr lang="en-US" sz="2000" dirty="0">
              <a:solidFill>
                <a:srgbClr val="0070C0"/>
              </a:solidFill>
            </a:endParaRPr>
          </a:p>
        </p:txBody>
      </p:sp>
      <p:sp>
        <p:nvSpPr>
          <p:cNvPr id="6" name="Rectangle 5"/>
          <p:cNvSpPr/>
          <p:nvPr/>
        </p:nvSpPr>
        <p:spPr>
          <a:xfrm rot="2429726">
            <a:off x="6633199" y="891797"/>
            <a:ext cx="268214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Amended </a:t>
            </a:r>
            <a:r>
              <a:rPr lang="en-US" sz="2400" b="1" cap="none" spc="0" dirty="0" smtClean="0">
                <a:ln/>
                <a:solidFill>
                  <a:schemeClr val="accent4"/>
                </a:solidFill>
                <a:effectLst/>
              </a:rPr>
              <a:t>Clause</a:t>
            </a:r>
            <a:endParaRPr lang="en-US" sz="2400" b="1" cap="none" spc="0" dirty="0">
              <a:ln/>
              <a:solidFill>
                <a:schemeClr val="accent4"/>
              </a:solidFill>
              <a:effectLst/>
            </a:endParaRPr>
          </a:p>
        </p:txBody>
      </p:sp>
    </p:spTree>
    <p:extLst>
      <p:ext uri="{BB962C8B-B14F-4D97-AF65-F5344CB8AC3E}">
        <p14:creationId xmlns:p14="http://schemas.microsoft.com/office/powerpoint/2010/main" val="27674921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23 – Notice Period Before Termination</a:t>
            </a:r>
            <a:br>
              <a:rPr lang="en-AU" dirty="0" smtClean="0">
                <a:solidFill>
                  <a:schemeClr val="tx1">
                    <a:lumMod val="90000"/>
                    <a:lumOff val="10000"/>
                  </a:schemeClr>
                </a:solidFill>
              </a:rPr>
            </a:br>
            <a:r>
              <a:rPr lang="en-AU" dirty="0">
                <a:solidFill>
                  <a:schemeClr val="tx1">
                    <a:lumMod val="90000"/>
                    <a:lumOff val="10000"/>
                  </a:schemeClr>
                </a:solidFill>
              </a:rPr>
              <a:t> </a:t>
            </a:r>
            <a:r>
              <a:rPr lang="en-AU" dirty="0" smtClean="0">
                <a:solidFill>
                  <a:schemeClr val="tx1">
                    <a:lumMod val="90000"/>
                    <a:lumOff val="10000"/>
                  </a:schemeClr>
                </a:solidFill>
              </a:rPr>
              <a:t>                           </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593830"/>
            <a:ext cx="7886700" cy="3520876"/>
          </a:xfrm>
        </p:spPr>
        <p:txBody>
          <a:bodyPr/>
          <a:lstStyle/>
          <a:p>
            <a:pPr marL="342900" indent="-342900"/>
            <a:r>
              <a:rPr lang="en-US" sz="2000" b="1" dirty="0">
                <a:solidFill>
                  <a:srgbClr val="0070C0"/>
                </a:solidFill>
              </a:rPr>
              <a:t>Certificate of service </a:t>
            </a:r>
            <a:r>
              <a:rPr lang="en-US" sz="2000" dirty="0">
                <a:solidFill>
                  <a:srgbClr val="0070C0"/>
                </a:solidFill>
              </a:rPr>
              <a:t>to be provided within  14 days where practicable upon termination.</a:t>
            </a:r>
          </a:p>
          <a:p>
            <a:pPr marL="342900" indent="-342900"/>
            <a:endParaRPr lang="en-US" sz="2000" dirty="0">
              <a:solidFill>
                <a:srgbClr val="0070C0"/>
              </a:solidFill>
            </a:endParaRPr>
          </a:p>
          <a:p>
            <a:pPr marL="342900" indent="-342900"/>
            <a:r>
              <a:rPr lang="en-US" sz="2000" dirty="0">
                <a:solidFill>
                  <a:srgbClr val="0070C0"/>
                </a:solidFill>
              </a:rPr>
              <a:t>Also applies where an employee terminates  employment but goes to casual bank.</a:t>
            </a:r>
          </a:p>
          <a:p>
            <a:pPr indent="0">
              <a:buNone/>
            </a:pPr>
            <a:endParaRPr lang="en-US" sz="2000" dirty="0">
              <a:solidFill>
                <a:srgbClr val="0070C0"/>
              </a:solidFill>
            </a:endParaRPr>
          </a:p>
          <a:p>
            <a:pPr indent="0">
              <a:buNone/>
            </a:pPr>
            <a:endParaRPr lang="en-US" sz="2000" dirty="0">
              <a:solidFill>
                <a:srgbClr val="0070C0"/>
              </a:solidFill>
            </a:endParaRPr>
          </a:p>
        </p:txBody>
      </p:sp>
      <p:sp>
        <p:nvSpPr>
          <p:cNvPr id="6" name="Rectangle 5"/>
          <p:cNvSpPr/>
          <p:nvPr/>
        </p:nvSpPr>
        <p:spPr>
          <a:xfrm rot="2429726">
            <a:off x="6633199" y="891797"/>
            <a:ext cx="268214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Amended </a:t>
            </a:r>
            <a:r>
              <a:rPr lang="en-US" sz="2400" b="1" cap="none" spc="0" dirty="0" smtClean="0">
                <a:ln/>
                <a:solidFill>
                  <a:schemeClr val="accent4"/>
                </a:solidFill>
                <a:effectLst/>
              </a:rPr>
              <a:t>Clause</a:t>
            </a:r>
            <a:endParaRPr lang="en-US" sz="2400" b="1" cap="none" spc="0" dirty="0">
              <a:ln/>
              <a:solidFill>
                <a:schemeClr val="accent4"/>
              </a:solidFill>
              <a:effectLst/>
            </a:endParaRPr>
          </a:p>
        </p:txBody>
      </p:sp>
    </p:spTree>
    <p:extLst>
      <p:ext uri="{BB962C8B-B14F-4D97-AF65-F5344CB8AC3E}">
        <p14:creationId xmlns:p14="http://schemas.microsoft.com/office/powerpoint/2010/main" val="39703306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045001"/>
            <a:ext cx="6959112" cy="3173914"/>
          </a:xfrm>
        </p:spPr>
        <p:txBody>
          <a:bodyPr/>
          <a:lstStyle/>
          <a:p>
            <a:r>
              <a:rPr lang="en-AU" sz="3600" dirty="0" smtClean="0"/>
              <a:t>Part D – Payment of Wages, Employee Records and Related Matters</a:t>
            </a:r>
            <a:br>
              <a:rPr lang="en-AU" sz="3600" dirty="0" smtClean="0"/>
            </a:br>
            <a:r>
              <a:rPr lang="en-AU" sz="3600" dirty="0"/>
              <a:t/>
            </a:r>
            <a:br>
              <a:rPr lang="en-AU" sz="3600" dirty="0"/>
            </a:br>
            <a:r>
              <a:rPr lang="en-AU" sz="2400" dirty="0" smtClean="0"/>
              <a:t/>
            </a:r>
            <a:br>
              <a:rPr lang="en-AU" sz="2400" dirty="0" smtClean="0"/>
            </a:br>
            <a:endParaRPr lang="en-AU" sz="2400" dirty="0"/>
          </a:p>
        </p:txBody>
      </p:sp>
      <p:sp>
        <p:nvSpPr>
          <p:cNvPr id="3" name="TextBox 2"/>
          <p:cNvSpPr txBox="1"/>
          <p:nvPr/>
        </p:nvSpPr>
        <p:spPr>
          <a:xfrm>
            <a:off x="658466" y="3259248"/>
            <a:ext cx="7043596" cy="2246769"/>
          </a:xfrm>
          <a:prstGeom prst="rect">
            <a:avLst/>
          </a:prstGeom>
          <a:noFill/>
        </p:spPr>
        <p:txBody>
          <a:bodyPr wrap="square" rtlCol="0">
            <a:spAutoFit/>
          </a:bodyPr>
          <a:lstStyle/>
          <a:p>
            <a:r>
              <a:rPr lang="en-US" sz="2800" dirty="0">
                <a:solidFill>
                  <a:schemeClr val="bg1"/>
                </a:solidFill>
                <a:latin typeface="Helvetica" panose="020B0604020202020204" pitchFamily="34" charset="0"/>
                <a:cs typeface="Helvetica" panose="020B0604020202020204" pitchFamily="34" charset="0"/>
              </a:rPr>
              <a:t>This part covers:</a:t>
            </a:r>
          </a:p>
          <a:p>
            <a:pPr marL="457200" indent="-457200">
              <a:buFont typeface="Arial" panose="020B0604020202020204" pitchFamily="34" charset="0"/>
              <a:buChar char="•"/>
            </a:pPr>
            <a:r>
              <a:rPr lang="en-US" sz="2800" dirty="0" smtClean="0">
                <a:solidFill>
                  <a:schemeClr val="bg1"/>
                </a:solidFill>
                <a:latin typeface="Helvetica" panose="020B0604020202020204" pitchFamily="34" charset="0"/>
                <a:cs typeface="Helvetica" panose="020B0604020202020204" pitchFamily="34" charset="0"/>
              </a:rPr>
              <a:t>Salary</a:t>
            </a:r>
            <a:endParaRPr lang="en-US" sz="2800" dirty="0">
              <a:solidFill>
                <a:schemeClr val="bg1"/>
              </a:solidFill>
              <a:latin typeface="Helvetica" panose="020B0604020202020204" pitchFamily="34" charset="0"/>
              <a:cs typeface="Helvetica" panose="020B0604020202020204" pitchFamily="34" charset="0"/>
            </a:endParaRPr>
          </a:p>
          <a:p>
            <a:pPr marL="457200" indent="-45720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Payment of Wages, Employee  Records and Related </a:t>
            </a:r>
            <a:r>
              <a:rPr lang="en-US" sz="2800" dirty="0" smtClean="0">
                <a:solidFill>
                  <a:schemeClr val="bg1"/>
                </a:solidFill>
                <a:latin typeface="Helvetica" panose="020B0604020202020204" pitchFamily="34" charset="0"/>
                <a:cs typeface="Helvetica" panose="020B0604020202020204" pitchFamily="34" charset="0"/>
              </a:rPr>
              <a:t>Matters</a:t>
            </a:r>
          </a:p>
          <a:p>
            <a:pPr marL="457200" indent="-457200">
              <a:buFont typeface="Arial" panose="020B0604020202020204" pitchFamily="34" charset="0"/>
              <a:buChar char="•"/>
            </a:pPr>
            <a:r>
              <a:rPr lang="en-US" sz="2800" dirty="0" smtClean="0">
                <a:solidFill>
                  <a:schemeClr val="bg1"/>
                </a:solidFill>
                <a:latin typeface="Helvetica" panose="020B0604020202020204" pitchFamily="34" charset="0"/>
                <a:cs typeface="Helvetica" panose="020B0604020202020204" pitchFamily="34" charset="0"/>
              </a:rPr>
              <a:t>Superannuation</a:t>
            </a:r>
            <a:endParaRPr lang="en-US" sz="2800"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967579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25 – Wages</a:t>
            </a:r>
            <a:br>
              <a:rPr lang="en-AU" dirty="0" smtClean="0">
                <a:solidFill>
                  <a:schemeClr val="tx1">
                    <a:lumMod val="90000"/>
                    <a:lumOff val="10000"/>
                  </a:schemeClr>
                </a:solidFill>
              </a:rPr>
            </a:br>
            <a:r>
              <a:rPr lang="en-AU" dirty="0">
                <a:solidFill>
                  <a:schemeClr val="tx1">
                    <a:lumMod val="90000"/>
                    <a:lumOff val="10000"/>
                  </a:schemeClr>
                </a:solidFill>
              </a:rPr>
              <a:t> </a:t>
            </a:r>
            <a:r>
              <a:rPr lang="en-AU" dirty="0" smtClean="0">
                <a:solidFill>
                  <a:schemeClr val="tx1">
                    <a:lumMod val="90000"/>
                    <a:lumOff val="10000"/>
                  </a:schemeClr>
                </a:solidFill>
              </a:rPr>
              <a:t>                           </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593830"/>
            <a:ext cx="7886700" cy="3520876"/>
          </a:xfrm>
        </p:spPr>
        <p:txBody>
          <a:bodyPr/>
          <a:lstStyle/>
          <a:p>
            <a:pPr indent="0">
              <a:buNone/>
            </a:pPr>
            <a:r>
              <a:rPr lang="en-US" sz="2000" dirty="0" smtClean="0">
                <a:solidFill>
                  <a:srgbClr val="0070C0"/>
                </a:solidFill>
              </a:rPr>
              <a:t>Employee </a:t>
            </a:r>
            <a:r>
              <a:rPr lang="en-US" sz="2000" dirty="0">
                <a:solidFill>
                  <a:srgbClr val="0070C0"/>
                </a:solidFill>
              </a:rPr>
              <a:t>rates of pay will increase over </a:t>
            </a:r>
            <a:r>
              <a:rPr lang="en-US" sz="2000" dirty="0" smtClean="0">
                <a:solidFill>
                  <a:srgbClr val="0070C0"/>
                </a:solidFill>
              </a:rPr>
              <a:t>the </a:t>
            </a:r>
            <a:r>
              <a:rPr lang="en-US" sz="2000" dirty="0">
                <a:solidFill>
                  <a:srgbClr val="0070C0"/>
                </a:solidFill>
              </a:rPr>
              <a:t>life of this Agreement as follows</a:t>
            </a:r>
            <a:r>
              <a:rPr lang="en-US" sz="2000" dirty="0" smtClean="0">
                <a:solidFill>
                  <a:srgbClr val="0070C0"/>
                </a:solidFill>
              </a:rPr>
              <a:t>:</a:t>
            </a:r>
          </a:p>
          <a:p>
            <a:pPr indent="0">
              <a:buNone/>
            </a:pPr>
            <a:endParaRPr lang="en-US" sz="2000" dirty="0">
              <a:solidFill>
                <a:srgbClr val="0070C0"/>
              </a:solidFill>
            </a:endParaRPr>
          </a:p>
          <a:p>
            <a:pPr marL="342900" indent="-342900"/>
            <a:r>
              <a:rPr lang="en-US" sz="2000" dirty="0">
                <a:solidFill>
                  <a:srgbClr val="0070C0"/>
                </a:solidFill>
              </a:rPr>
              <a:t>from the FFPPOOA 1 December 2020</a:t>
            </a:r>
          </a:p>
          <a:p>
            <a:pPr marL="539750" lvl="1" indent="-177800">
              <a:buNone/>
            </a:pPr>
            <a:r>
              <a:rPr lang="en-US" sz="2000" dirty="0">
                <a:solidFill>
                  <a:srgbClr val="0070C0"/>
                </a:solidFill>
              </a:rPr>
              <a:t>– 3%;</a:t>
            </a:r>
          </a:p>
          <a:p>
            <a:pPr marL="342900" indent="-342900"/>
            <a:r>
              <a:rPr lang="en-US" sz="2000" dirty="0">
                <a:solidFill>
                  <a:srgbClr val="0070C0"/>
                </a:solidFill>
              </a:rPr>
              <a:t>from the FFPPOOA 1 December 2021</a:t>
            </a:r>
          </a:p>
          <a:p>
            <a:pPr marL="539750" lvl="1" indent="-177800">
              <a:buNone/>
            </a:pPr>
            <a:r>
              <a:rPr lang="en-US" sz="2000" dirty="0">
                <a:solidFill>
                  <a:srgbClr val="0070C0"/>
                </a:solidFill>
              </a:rPr>
              <a:t>– 3</a:t>
            </a:r>
            <a:r>
              <a:rPr lang="en-US" sz="2000" dirty="0" smtClean="0">
                <a:solidFill>
                  <a:srgbClr val="0070C0"/>
                </a:solidFill>
              </a:rPr>
              <a:t>%;</a:t>
            </a:r>
          </a:p>
          <a:p>
            <a:pPr marL="164850" indent="-342900"/>
            <a:r>
              <a:rPr lang="en-US" sz="2000" dirty="0" smtClean="0">
                <a:solidFill>
                  <a:srgbClr val="0070C0"/>
                </a:solidFill>
              </a:rPr>
              <a:t>from </a:t>
            </a:r>
            <a:r>
              <a:rPr lang="en-US" sz="2000" dirty="0">
                <a:solidFill>
                  <a:srgbClr val="0070C0"/>
                </a:solidFill>
              </a:rPr>
              <a:t>the FFPPOOA 1 December 2022</a:t>
            </a:r>
          </a:p>
          <a:p>
            <a:pPr marL="539750" lvl="1" indent="-177800">
              <a:buNone/>
            </a:pPr>
            <a:r>
              <a:rPr lang="en-US" sz="2000" dirty="0">
                <a:solidFill>
                  <a:srgbClr val="0070C0"/>
                </a:solidFill>
              </a:rPr>
              <a:t>– 3%.</a:t>
            </a:r>
          </a:p>
          <a:p>
            <a:pPr indent="0">
              <a:buNone/>
            </a:pPr>
            <a:endParaRPr lang="en-US" sz="2000" dirty="0">
              <a:solidFill>
                <a:srgbClr val="0070C0"/>
              </a:solidFill>
            </a:endParaRPr>
          </a:p>
          <a:p>
            <a:pPr indent="0">
              <a:buNone/>
            </a:pPr>
            <a:endParaRPr lang="en-US" sz="2000" dirty="0">
              <a:solidFill>
                <a:srgbClr val="0070C0"/>
              </a:solidFill>
            </a:endParaRPr>
          </a:p>
        </p:txBody>
      </p:sp>
      <p:sp>
        <p:nvSpPr>
          <p:cNvPr id="6" name="Rectangle 5"/>
          <p:cNvSpPr/>
          <p:nvPr/>
        </p:nvSpPr>
        <p:spPr>
          <a:xfrm rot="2429726">
            <a:off x="6633199" y="891797"/>
            <a:ext cx="268214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Amended </a:t>
            </a:r>
            <a:r>
              <a:rPr lang="en-US" sz="2400" b="1" cap="none" spc="0" dirty="0" smtClean="0">
                <a:ln/>
                <a:solidFill>
                  <a:schemeClr val="accent4"/>
                </a:solidFill>
                <a:effectLst/>
              </a:rPr>
              <a:t>Clause</a:t>
            </a:r>
            <a:endParaRPr lang="en-US" sz="2400" b="1" cap="none" spc="0" dirty="0">
              <a:ln/>
              <a:solidFill>
                <a:schemeClr val="accent4"/>
              </a:solidFill>
              <a:effectLst/>
            </a:endParaRPr>
          </a:p>
        </p:txBody>
      </p:sp>
    </p:spTree>
    <p:extLst>
      <p:ext uri="{BB962C8B-B14F-4D97-AF65-F5344CB8AC3E}">
        <p14:creationId xmlns:p14="http://schemas.microsoft.com/office/powerpoint/2010/main" val="23860029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26 – Payment of Wages, </a:t>
            </a:r>
            <a:br>
              <a:rPr lang="en-AU" dirty="0" smtClean="0">
                <a:solidFill>
                  <a:schemeClr val="tx1">
                    <a:lumMod val="90000"/>
                    <a:lumOff val="10000"/>
                  </a:schemeClr>
                </a:solidFill>
              </a:rPr>
            </a:br>
            <a:r>
              <a:rPr lang="en-AU" dirty="0" smtClean="0">
                <a:solidFill>
                  <a:schemeClr val="tx1">
                    <a:lumMod val="90000"/>
                    <a:lumOff val="10000"/>
                  </a:schemeClr>
                </a:solidFill>
              </a:rPr>
              <a:t>Employee Records &amp; Related Matters</a:t>
            </a:r>
            <a:br>
              <a:rPr lang="en-AU" dirty="0" smtClean="0">
                <a:solidFill>
                  <a:schemeClr val="tx1">
                    <a:lumMod val="90000"/>
                    <a:lumOff val="10000"/>
                  </a:schemeClr>
                </a:solidFill>
              </a:rPr>
            </a:br>
            <a:r>
              <a:rPr lang="en-AU" dirty="0">
                <a:solidFill>
                  <a:schemeClr val="tx1">
                    <a:lumMod val="90000"/>
                    <a:lumOff val="10000"/>
                  </a:schemeClr>
                </a:solidFill>
              </a:rPr>
              <a:t> </a:t>
            </a:r>
            <a:r>
              <a:rPr lang="en-AU" dirty="0" smtClean="0">
                <a:solidFill>
                  <a:schemeClr val="tx1">
                    <a:lumMod val="90000"/>
                    <a:lumOff val="10000"/>
                  </a:schemeClr>
                </a:solidFill>
              </a:rPr>
              <a:t>                           </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548565"/>
            <a:ext cx="7886700" cy="3520876"/>
          </a:xfrm>
        </p:spPr>
        <p:txBody>
          <a:bodyPr/>
          <a:lstStyle/>
          <a:p>
            <a:pPr indent="0">
              <a:buNone/>
            </a:pPr>
            <a:endParaRPr lang="en-US" sz="1800" b="1" dirty="0" smtClean="0">
              <a:solidFill>
                <a:srgbClr val="0070C0"/>
              </a:solidFill>
            </a:endParaRPr>
          </a:p>
          <a:p>
            <a:pPr indent="0">
              <a:buNone/>
            </a:pPr>
            <a:r>
              <a:rPr lang="en-US" sz="1600" b="1" dirty="0" smtClean="0">
                <a:solidFill>
                  <a:srgbClr val="0070C0"/>
                </a:solidFill>
              </a:rPr>
              <a:t>EMPLOYEE RECORDS</a:t>
            </a:r>
          </a:p>
          <a:p>
            <a:pPr indent="0">
              <a:buNone/>
            </a:pPr>
            <a:r>
              <a:rPr lang="en-US" sz="1600" dirty="0" err="1" smtClean="0">
                <a:solidFill>
                  <a:srgbClr val="0070C0"/>
                </a:solidFill>
              </a:rPr>
              <a:t>Payslip</a:t>
            </a:r>
            <a:r>
              <a:rPr lang="en-US" sz="1600" dirty="0" smtClean="0">
                <a:solidFill>
                  <a:srgbClr val="0070C0"/>
                </a:solidFill>
              </a:rPr>
              <a:t> </a:t>
            </a:r>
            <a:r>
              <a:rPr lang="en-US" sz="1600" dirty="0">
                <a:solidFill>
                  <a:srgbClr val="0070C0"/>
                </a:solidFill>
              </a:rPr>
              <a:t>and record requirements updated to fully reflect  requirements of Fair Work Act.</a:t>
            </a:r>
          </a:p>
          <a:p>
            <a:pPr indent="0">
              <a:buNone/>
            </a:pPr>
            <a:endParaRPr lang="en-US" sz="1600" dirty="0">
              <a:solidFill>
                <a:srgbClr val="0070C0"/>
              </a:solidFill>
            </a:endParaRPr>
          </a:p>
          <a:p>
            <a:pPr indent="0">
              <a:buNone/>
            </a:pPr>
            <a:endParaRPr lang="en-US" sz="1600" b="1" dirty="0" smtClean="0">
              <a:solidFill>
                <a:srgbClr val="0070C0"/>
              </a:solidFill>
            </a:endParaRPr>
          </a:p>
          <a:p>
            <a:pPr indent="0">
              <a:buNone/>
            </a:pPr>
            <a:r>
              <a:rPr lang="en-US" sz="1600" b="1" dirty="0" smtClean="0">
                <a:solidFill>
                  <a:srgbClr val="0070C0"/>
                </a:solidFill>
              </a:rPr>
              <a:t>INTRODUCTION </a:t>
            </a:r>
            <a:r>
              <a:rPr lang="en-US" sz="1600" b="1" dirty="0">
                <a:solidFill>
                  <a:srgbClr val="0070C0"/>
                </a:solidFill>
              </a:rPr>
              <a:t>OF BIOMETRIC TIMEKEEPING</a:t>
            </a:r>
          </a:p>
          <a:p>
            <a:pPr indent="0">
              <a:buNone/>
            </a:pPr>
            <a:r>
              <a:rPr lang="en-US" sz="1600" dirty="0">
                <a:solidFill>
                  <a:srgbClr val="0070C0"/>
                </a:solidFill>
              </a:rPr>
              <a:t>Where using biometric technology (new or existing)  Employer to give consideration to an Employee with  genuine difficulties in complying with a requirement to  utilise biometric technology to mitigate or avert the  impact on the Employee.</a:t>
            </a:r>
          </a:p>
          <a:p>
            <a:pPr indent="0">
              <a:buNone/>
            </a:pPr>
            <a:endParaRPr lang="en-US" sz="1600" dirty="0">
              <a:solidFill>
                <a:srgbClr val="0070C0"/>
              </a:solidFill>
            </a:endParaRPr>
          </a:p>
          <a:p>
            <a:pPr indent="0">
              <a:buNone/>
            </a:pPr>
            <a:endParaRPr lang="en-US" sz="500" b="1" dirty="0" smtClean="0">
              <a:solidFill>
                <a:srgbClr val="0070C0"/>
              </a:solidFill>
            </a:endParaRPr>
          </a:p>
          <a:p>
            <a:pPr indent="0">
              <a:buNone/>
            </a:pPr>
            <a:r>
              <a:rPr lang="en-US" sz="1600" b="1" dirty="0" smtClean="0">
                <a:solidFill>
                  <a:srgbClr val="0070C0"/>
                </a:solidFill>
              </a:rPr>
              <a:t>TIMING </a:t>
            </a:r>
            <a:r>
              <a:rPr lang="en-US" sz="1600" b="1" dirty="0">
                <a:solidFill>
                  <a:srgbClr val="0070C0"/>
                </a:solidFill>
              </a:rPr>
              <a:t>OF PAYMENTS AFTER TERMINATION</a:t>
            </a:r>
          </a:p>
          <a:p>
            <a:pPr indent="0">
              <a:buNone/>
            </a:pPr>
            <a:r>
              <a:rPr lang="en-US" sz="1600" dirty="0">
                <a:solidFill>
                  <a:srgbClr val="0070C0"/>
                </a:solidFill>
              </a:rPr>
              <a:t>Where employee initiates termination, final payment no  later than next ordinary pay day following end of  employment.</a:t>
            </a:r>
          </a:p>
          <a:p>
            <a:pPr indent="0">
              <a:buNone/>
            </a:pPr>
            <a:endParaRPr lang="en-US" sz="1800" dirty="0">
              <a:solidFill>
                <a:srgbClr val="0070C0"/>
              </a:solidFill>
            </a:endParaRPr>
          </a:p>
          <a:p>
            <a:pPr indent="0">
              <a:buNone/>
            </a:pPr>
            <a:endParaRPr lang="en-US" sz="2000" dirty="0">
              <a:solidFill>
                <a:srgbClr val="0070C0"/>
              </a:solidFill>
            </a:endParaRPr>
          </a:p>
        </p:txBody>
      </p:sp>
      <p:sp>
        <p:nvSpPr>
          <p:cNvPr id="6" name="Rectangle 5"/>
          <p:cNvSpPr/>
          <p:nvPr/>
        </p:nvSpPr>
        <p:spPr>
          <a:xfrm>
            <a:off x="628650" y="1367554"/>
            <a:ext cx="268214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Amended </a:t>
            </a:r>
            <a:r>
              <a:rPr lang="en-US" sz="2400" b="1" cap="none" spc="0" dirty="0" smtClean="0">
                <a:ln/>
                <a:solidFill>
                  <a:schemeClr val="accent4"/>
                </a:solidFill>
                <a:effectLst/>
              </a:rPr>
              <a:t>Clause</a:t>
            </a:r>
            <a:endParaRPr lang="en-US" sz="2400" b="1" cap="none" spc="0" dirty="0">
              <a:ln/>
              <a:solidFill>
                <a:schemeClr val="accent4"/>
              </a:solidFill>
              <a:effectLst/>
            </a:endParaRPr>
          </a:p>
        </p:txBody>
      </p:sp>
      <p:sp>
        <p:nvSpPr>
          <p:cNvPr id="5" name="Rectangle 4"/>
          <p:cNvSpPr/>
          <p:nvPr/>
        </p:nvSpPr>
        <p:spPr>
          <a:xfrm>
            <a:off x="628650" y="2847338"/>
            <a:ext cx="1997663"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NEW </a:t>
            </a:r>
            <a:r>
              <a:rPr lang="en-US" sz="2400" b="1" cap="none" spc="0" dirty="0" smtClean="0">
                <a:ln/>
                <a:solidFill>
                  <a:schemeClr val="accent4"/>
                </a:solidFill>
                <a:effectLst/>
              </a:rPr>
              <a:t>Clause</a:t>
            </a:r>
            <a:endParaRPr lang="en-US" sz="2400" b="1" cap="none" spc="0" dirty="0">
              <a:ln/>
              <a:solidFill>
                <a:schemeClr val="accent4"/>
              </a:solidFill>
              <a:effectLst/>
            </a:endParaRPr>
          </a:p>
        </p:txBody>
      </p:sp>
      <p:sp>
        <p:nvSpPr>
          <p:cNvPr id="7" name="Rectangle 6"/>
          <p:cNvSpPr/>
          <p:nvPr/>
        </p:nvSpPr>
        <p:spPr>
          <a:xfrm>
            <a:off x="628650" y="4720044"/>
            <a:ext cx="268214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Amended </a:t>
            </a:r>
            <a:r>
              <a:rPr lang="en-US" sz="2400" b="1" cap="none" spc="0" dirty="0" smtClean="0">
                <a:ln/>
                <a:solidFill>
                  <a:schemeClr val="accent4"/>
                </a:solidFill>
                <a:effectLst/>
              </a:rPr>
              <a:t>Clause</a:t>
            </a:r>
            <a:endParaRPr lang="en-US" sz="2400" b="1" cap="none" spc="0" dirty="0">
              <a:ln/>
              <a:solidFill>
                <a:schemeClr val="accent4"/>
              </a:solidFill>
              <a:effectLst/>
            </a:endParaRPr>
          </a:p>
        </p:txBody>
      </p:sp>
    </p:spTree>
    <p:extLst>
      <p:ext uri="{BB962C8B-B14F-4D97-AF65-F5344CB8AC3E}">
        <p14:creationId xmlns:p14="http://schemas.microsoft.com/office/powerpoint/2010/main" val="729081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045001"/>
            <a:ext cx="6959112" cy="3173914"/>
          </a:xfrm>
        </p:spPr>
        <p:txBody>
          <a:bodyPr/>
          <a:lstStyle/>
          <a:p>
            <a:r>
              <a:rPr lang="en-AU" sz="3600" dirty="0" smtClean="0"/>
              <a:t>Part A – Preliminary </a:t>
            </a:r>
            <a:br>
              <a:rPr lang="en-AU" sz="3600" dirty="0" smtClean="0"/>
            </a:br>
            <a:r>
              <a:rPr lang="en-AU" sz="3600" dirty="0"/>
              <a:t/>
            </a:r>
            <a:br>
              <a:rPr lang="en-AU" sz="3600" dirty="0"/>
            </a:br>
            <a:r>
              <a:rPr lang="en-AU" sz="2400" dirty="0" smtClean="0"/>
              <a:t/>
            </a:r>
            <a:br>
              <a:rPr lang="en-AU" sz="2400" dirty="0" smtClean="0"/>
            </a:br>
            <a:endParaRPr lang="en-AU" sz="2400" dirty="0"/>
          </a:p>
        </p:txBody>
      </p:sp>
      <p:sp>
        <p:nvSpPr>
          <p:cNvPr id="3" name="TextBox 2"/>
          <p:cNvSpPr txBox="1"/>
          <p:nvPr/>
        </p:nvSpPr>
        <p:spPr>
          <a:xfrm>
            <a:off x="658466" y="3259248"/>
            <a:ext cx="7043596" cy="2677656"/>
          </a:xfrm>
          <a:prstGeom prst="rect">
            <a:avLst/>
          </a:prstGeom>
          <a:noFill/>
        </p:spPr>
        <p:txBody>
          <a:bodyPr wrap="square" rtlCol="0">
            <a:spAutoFit/>
          </a:bodyPr>
          <a:lstStyle/>
          <a:p>
            <a:r>
              <a:rPr lang="en-AU" sz="2800" dirty="0">
                <a:solidFill>
                  <a:schemeClr val="bg1"/>
                </a:solidFill>
                <a:latin typeface="Helvetica" panose="020B0604020202020204" pitchFamily="34" charset="0"/>
                <a:cs typeface="Helvetica" panose="020B0604020202020204" pitchFamily="34" charset="0"/>
              </a:rPr>
              <a:t>This part covers</a:t>
            </a:r>
            <a:r>
              <a:rPr lang="en-AU" sz="2800" dirty="0" smtClean="0">
                <a:solidFill>
                  <a:schemeClr val="bg1"/>
                </a:solidFill>
                <a:latin typeface="Helvetica" panose="020B0604020202020204" pitchFamily="34" charset="0"/>
                <a:cs typeface="Helvetica" panose="020B0604020202020204" pitchFamily="34" charset="0"/>
              </a:rPr>
              <a:t>:</a:t>
            </a:r>
          </a:p>
          <a:p>
            <a:pPr marL="457200" indent="-45720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Definitions</a:t>
            </a:r>
          </a:p>
          <a:p>
            <a:pPr marL="457200" indent="-45720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Coverage</a:t>
            </a:r>
          </a:p>
          <a:p>
            <a:pPr marL="457200" indent="-45720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Date and Period of Operation</a:t>
            </a:r>
          </a:p>
          <a:p>
            <a:pPr marL="457200" indent="-457200">
              <a:buFont typeface="Arial" panose="020B0604020202020204" pitchFamily="34" charset="0"/>
              <a:buChar char="•"/>
            </a:pPr>
            <a:r>
              <a:rPr lang="en-US" sz="2800" dirty="0" smtClean="0">
                <a:solidFill>
                  <a:schemeClr val="bg1"/>
                </a:solidFill>
                <a:latin typeface="Helvetica" panose="020B0604020202020204" pitchFamily="34" charset="0"/>
                <a:cs typeface="Helvetica" panose="020B0604020202020204" pitchFamily="34" charset="0"/>
              </a:rPr>
              <a:t>Anti-discrimination</a:t>
            </a:r>
          </a:p>
          <a:p>
            <a:pPr marL="457200" indent="-457200">
              <a:buFont typeface="Arial" panose="020B0604020202020204" pitchFamily="34" charset="0"/>
              <a:buChar char="•"/>
            </a:pPr>
            <a:r>
              <a:rPr lang="en-US" sz="2800" dirty="0" smtClean="0">
                <a:solidFill>
                  <a:schemeClr val="bg1"/>
                </a:solidFill>
                <a:latin typeface="Helvetica" panose="020B0604020202020204" pitchFamily="34" charset="0"/>
                <a:cs typeface="Helvetica" panose="020B0604020202020204" pitchFamily="34" charset="0"/>
              </a:rPr>
              <a:t>Gender </a:t>
            </a:r>
            <a:r>
              <a:rPr lang="en-US" sz="2800" dirty="0">
                <a:solidFill>
                  <a:schemeClr val="bg1"/>
                </a:solidFill>
                <a:latin typeface="Helvetica" panose="020B0604020202020204" pitchFamily="34" charset="0"/>
                <a:cs typeface="Helvetica" panose="020B0604020202020204" pitchFamily="34" charset="0"/>
              </a:rPr>
              <a:t>Based Discrimination</a:t>
            </a:r>
            <a:endParaRPr lang="en-AU" sz="2800"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28442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27 – Superannuation </a:t>
            </a:r>
            <a:br>
              <a:rPr lang="en-AU" dirty="0" smtClean="0">
                <a:solidFill>
                  <a:schemeClr val="tx1">
                    <a:lumMod val="90000"/>
                    <a:lumOff val="10000"/>
                  </a:schemeClr>
                </a:solidFill>
              </a:rPr>
            </a:br>
            <a:r>
              <a:rPr lang="en-AU" dirty="0">
                <a:solidFill>
                  <a:schemeClr val="tx1">
                    <a:lumMod val="90000"/>
                    <a:lumOff val="10000"/>
                  </a:schemeClr>
                </a:solidFill>
              </a:rPr>
              <a:t> </a:t>
            </a:r>
            <a:r>
              <a:rPr lang="en-AU" dirty="0" smtClean="0">
                <a:solidFill>
                  <a:schemeClr val="tx1">
                    <a:lumMod val="90000"/>
                    <a:lumOff val="10000"/>
                  </a:schemeClr>
                </a:solidFill>
              </a:rPr>
              <a:t>                           </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548565"/>
            <a:ext cx="7886700" cy="3520876"/>
          </a:xfrm>
        </p:spPr>
        <p:txBody>
          <a:bodyPr/>
          <a:lstStyle/>
          <a:p>
            <a:pPr indent="0">
              <a:buNone/>
            </a:pPr>
            <a:endParaRPr lang="en-US" sz="1800" b="1" dirty="0" smtClean="0">
              <a:solidFill>
                <a:srgbClr val="0070C0"/>
              </a:solidFill>
            </a:endParaRPr>
          </a:p>
          <a:p>
            <a:pPr indent="0">
              <a:buNone/>
            </a:pPr>
            <a:r>
              <a:rPr lang="en-US" sz="1600" b="1" dirty="0">
                <a:solidFill>
                  <a:srgbClr val="0070C0"/>
                </a:solidFill>
              </a:rPr>
              <a:t>CHOICE OF FUND</a:t>
            </a:r>
          </a:p>
          <a:p>
            <a:pPr indent="0">
              <a:buNone/>
            </a:pPr>
            <a:r>
              <a:rPr lang="en-US" sz="1600" dirty="0">
                <a:solidFill>
                  <a:srgbClr val="0070C0"/>
                </a:solidFill>
              </a:rPr>
              <a:t>Amended to clarify that choice of fund applies to both employee and employer  contributions</a:t>
            </a:r>
          </a:p>
          <a:p>
            <a:pPr indent="0">
              <a:buNone/>
            </a:pPr>
            <a:r>
              <a:rPr lang="en-US" sz="1600" dirty="0" smtClean="0">
                <a:solidFill>
                  <a:srgbClr val="0070C0"/>
                </a:solidFill>
              </a:rPr>
              <a:t>.</a:t>
            </a:r>
          </a:p>
          <a:p>
            <a:pPr indent="0">
              <a:buNone/>
            </a:pPr>
            <a:endParaRPr lang="en-US" sz="1600" dirty="0">
              <a:solidFill>
                <a:srgbClr val="0070C0"/>
              </a:solidFill>
            </a:endParaRPr>
          </a:p>
          <a:p>
            <a:pPr indent="0">
              <a:buNone/>
            </a:pPr>
            <a:r>
              <a:rPr lang="en-US" sz="1600" b="1" dirty="0">
                <a:solidFill>
                  <a:srgbClr val="0070C0"/>
                </a:solidFill>
              </a:rPr>
              <a:t>PARENTAL LEAVE – 1 JULY 2021</a:t>
            </a:r>
          </a:p>
          <a:p>
            <a:pPr indent="0">
              <a:buNone/>
            </a:pPr>
            <a:r>
              <a:rPr lang="en-US" sz="1600" dirty="0">
                <a:solidFill>
                  <a:srgbClr val="0070C0"/>
                </a:solidFill>
              </a:rPr>
              <a:t>Employees to receive superannuation based on previous ordinary time earnings (pre salary-  packaging) during both </a:t>
            </a:r>
            <a:r>
              <a:rPr lang="en-US" sz="1600" b="1" dirty="0">
                <a:solidFill>
                  <a:srgbClr val="0070C0"/>
                </a:solidFill>
              </a:rPr>
              <a:t>paid</a:t>
            </a:r>
            <a:r>
              <a:rPr lang="en-US" sz="1600" dirty="0">
                <a:solidFill>
                  <a:srgbClr val="0070C0"/>
                </a:solidFill>
              </a:rPr>
              <a:t> and </a:t>
            </a:r>
            <a:r>
              <a:rPr lang="en-US" sz="1600" b="1" dirty="0">
                <a:solidFill>
                  <a:srgbClr val="0070C0"/>
                </a:solidFill>
              </a:rPr>
              <a:t>unpaid</a:t>
            </a:r>
            <a:r>
              <a:rPr lang="en-US" sz="1600" dirty="0">
                <a:solidFill>
                  <a:srgbClr val="0070C0"/>
                </a:solidFill>
              </a:rPr>
              <a:t> parental leave.</a:t>
            </a:r>
          </a:p>
          <a:p>
            <a:pPr indent="0">
              <a:buNone/>
            </a:pPr>
            <a:endParaRPr lang="en-US" sz="1600" dirty="0">
              <a:solidFill>
                <a:srgbClr val="0070C0"/>
              </a:solidFill>
            </a:endParaRPr>
          </a:p>
          <a:p>
            <a:pPr indent="0">
              <a:buNone/>
            </a:pPr>
            <a:endParaRPr lang="en-US" sz="1800" dirty="0">
              <a:solidFill>
                <a:srgbClr val="0070C0"/>
              </a:solidFill>
            </a:endParaRPr>
          </a:p>
          <a:p>
            <a:pPr indent="0">
              <a:buNone/>
            </a:pPr>
            <a:endParaRPr lang="en-US" sz="2000" dirty="0">
              <a:solidFill>
                <a:srgbClr val="0070C0"/>
              </a:solidFill>
            </a:endParaRPr>
          </a:p>
        </p:txBody>
      </p:sp>
      <p:sp>
        <p:nvSpPr>
          <p:cNvPr id="6" name="Rectangle 5"/>
          <p:cNvSpPr/>
          <p:nvPr/>
        </p:nvSpPr>
        <p:spPr>
          <a:xfrm>
            <a:off x="628650" y="1367554"/>
            <a:ext cx="268214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Amended </a:t>
            </a:r>
            <a:r>
              <a:rPr lang="en-US" sz="2400" b="1" cap="none" spc="0" dirty="0" smtClean="0">
                <a:ln/>
                <a:solidFill>
                  <a:schemeClr val="accent4"/>
                </a:solidFill>
                <a:effectLst/>
              </a:rPr>
              <a:t>Clause</a:t>
            </a:r>
            <a:endParaRPr lang="en-US" sz="2400" b="1" cap="none" spc="0" dirty="0">
              <a:ln/>
              <a:solidFill>
                <a:schemeClr val="accent4"/>
              </a:solidFill>
              <a:effectLst/>
            </a:endParaRPr>
          </a:p>
        </p:txBody>
      </p:sp>
      <p:sp>
        <p:nvSpPr>
          <p:cNvPr id="5" name="Rectangle 4"/>
          <p:cNvSpPr/>
          <p:nvPr/>
        </p:nvSpPr>
        <p:spPr>
          <a:xfrm>
            <a:off x="628650" y="3069108"/>
            <a:ext cx="262924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NEW Sub-</a:t>
            </a:r>
            <a:r>
              <a:rPr lang="en-US" sz="2400" b="1" dirty="0">
                <a:ln/>
                <a:solidFill>
                  <a:schemeClr val="accent4"/>
                </a:solidFill>
              </a:rPr>
              <a:t>c</a:t>
            </a:r>
            <a:r>
              <a:rPr lang="en-US" sz="2400" b="1" cap="none" spc="0" dirty="0" smtClean="0">
                <a:ln/>
                <a:solidFill>
                  <a:schemeClr val="accent4"/>
                </a:solidFill>
                <a:effectLst/>
              </a:rPr>
              <a:t>lause</a:t>
            </a:r>
            <a:endParaRPr lang="en-US" sz="2400" b="1" cap="none" spc="0" dirty="0">
              <a:ln/>
              <a:solidFill>
                <a:schemeClr val="accent4"/>
              </a:solidFill>
              <a:effectLst/>
            </a:endParaRPr>
          </a:p>
        </p:txBody>
      </p:sp>
    </p:spTree>
    <p:extLst>
      <p:ext uri="{BB962C8B-B14F-4D97-AF65-F5344CB8AC3E}">
        <p14:creationId xmlns:p14="http://schemas.microsoft.com/office/powerpoint/2010/main" val="29484748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045001"/>
            <a:ext cx="6959112" cy="3173914"/>
          </a:xfrm>
        </p:spPr>
        <p:txBody>
          <a:bodyPr/>
          <a:lstStyle/>
          <a:p>
            <a:r>
              <a:rPr lang="en-AU" sz="3600" dirty="0" smtClean="0"/>
              <a:t>Part </a:t>
            </a:r>
            <a:r>
              <a:rPr lang="en-AU" sz="3600" dirty="0"/>
              <a:t>E</a:t>
            </a:r>
            <a:r>
              <a:rPr lang="en-AU" sz="3600" dirty="0" smtClean="0"/>
              <a:t> – Allowances &amp; Reimbursements</a:t>
            </a:r>
            <a:br>
              <a:rPr lang="en-AU" sz="3600" dirty="0" smtClean="0"/>
            </a:br>
            <a:r>
              <a:rPr lang="en-AU" sz="3600" dirty="0"/>
              <a:t/>
            </a:r>
            <a:br>
              <a:rPr lang="en-AU" sz="3600" dirty="0"/>
            </a:br>
            <a:r>
              <a:rPr lang="en-AU" sz="2400" dirty="0" smtClean="0"/>
              <a:t/>
            </a:r>
            <a:br>
              <a:rPr lang="en-AU" sz="2400" dirty="0" smtClean="0"/>
            </a:br>
            <a:endParaRPr lang="en-AU" sz="2400" dirty="0"/>
          </a:p>
        </p:txBody>
      </p:sp>
      <p:sp>
        <p:nvSpPr>
          <p:cNvPr id="3" name="TextBox 2"/>
          <p:cNvSpPr txBox="1"/>
          <p:nvPr/>
        </p:nvSpPr>
        <p:spPr>
          <a:xfrm>
            <a:off x="658466" y="3259248"/>
            <a:ext cx="7043596" cy="1384995"/>
          </a:xfrm>
          <a:prstGeom prst="rect">
            <a:avLst/>
          </a:prstGeom>
          <a:noFill/>
        </p:spPr>
        <p:txBody>
          <a:bodyPr wrap="square" rtlCol="0">
            <a:spAutoFit/>
          </a:bodyPr>
          <a:lstStyle/>
          <a:p>
            <a:r>
              <a:rPr lang="en-US" sz="2800" dirty="0">
                <a:solidFill>
                  <a:schemeClr val="bg1"/>
                </a:solidFill>
                <a:latin typeface="Helvetica" panose="020B0604020202020204" pitchFamily="34" charset="0"/>
                <a:cs typeface="Helvetica" panose="020B0604020202020204" pitchFamily="34" charset="0"/>
              </a:rPr>
              <a:t>This part covers:</a:t>
            </a:r>
          </a:p>
          <a:p>
            <a:pPr marL="457200" indent="-457200">
              <a:buFont typeface="Arial" panose="020B0604020202020204" pitchFamily="34" charset="0"/>
              <a:buChar char="•"/>
            </a:pPr>
            <a:r>
              <a:rPr lang="en-US" sz="2800" dirty="0" smtClean="0">
                <a:solidFill>
                  <a:schemeClr val="bg1"/>
                </a:solidFill>
                <a:latin typeface="Helvetica" panose="020B0604020202020204" pitchFamily="34" charset="0"/>
                <a:cs typeface="Helvetica" panose="020B0604020202020204" pitchFamily="34" charset="0"/>
              </a:rPr>
              <a:t>Allowances</a:t>
            </a:r>
          </a:p>
          <a:p>
            <a:pPr marL="457200" indent="-457200">
              <a:buFont typeface="Arial" panose="020B0604020202020204" pitchFamily="34" charset="0"/>
              <a:buChar char="•"/>
            </a:pPr>
            <a:r>
              <a:rPr lang="en-US" sz="2800" dirty="0" smtClean="0">
                <a:solidFill>
                  <a:schemeClr val="bg1"/>
                </a:solidFill>
                <a:latin typeface="Helvetica" panose="020B0604020202020204" pitchFamily="34" charset="0"/>
                <a:cs typeface="Helvetica" panose="020B0604020202020204" pitchFamily="34" charset="0"/>
              </a:rPr>
              <a:t>Related Entitlements</a:t>
            </a:r>
            <a:endParaRPr lang="en-US" sz="2800"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857608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30 – Allowances </a:t>
            </a:r>
            <a:br>
              <a:rPr lang="en-AU" dirty="0" smtClean="0">
                <a:solidFill>
                  <a:schemeClr val="tx1">
                    <a:lumMod val="90000"/>
                    <a:lumOff val="10000"/>
                  </a:schemeClr>
                </a:solidFill>
              </a:rPr>
            </a:br>
            <a:r>
              <a:rPr lang="en-AU" dirty="0">
                <a:solidFill>
                  <a:schemeClr val="tx1">
                    <a:lumMod val="90000"/>
                    <a:lumOff val="10000"/>
                  </a:schemeClr>
                </a:solidFill>
              </a:rPr>
              <a:t> </a:t>
            </a:r>
            <a:r>
              <a:rPr lang="en-AU" dirty="0" smtClean="0">
                <a:solidFill>
                  <a:schemeClr val="tx1">
                    <a:lumMod val="90000"/>
                    <a:lumOff val="10000"/>
                  </a:schemeClr>
                </a:solidFill>
              </a:rPr>
              <a:t>                           </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965730"/>
            <a:ext cx="7886700" cy="3520876"/>
          </a:xfrm>
        </p:spPr>
        <p:txBody>
          <a:bodyPr/>
          <a:lstStyle/>
          <a:p>
            <a:pPr indent="0">
              <a:buNone/>
            </a:pPr>
            <a:endParaRPr lang="en-US" sz="2000" b="1" dirty="0" smtClean="0">
              <a:solidFill>
                <a:srgbClr val="0070C0"/>
              </a:solidFill>
            </a:endParaRPr>
          </a:p>
          <a:p>
            <a:pPr marL="285750" indent="-285750"/>
            <a:r>
              <a:rPr lang="en-US" sz="1800" dirty="0">
                <a:solidFill>
                  <a:srgbClr val="0070C0"/>
                </a:solidFill>
              </a:rPr>
              <a:t>Excepting Sunday night and relocation allowances,  the rates for all allowances applicable to employees  will increase as follows:</a:t>
            </a:r>
          </a:p>
          <a:p>
            <a:pPr marL="825750" lvl="1" indent="-285750"/>
            <a:r>
              <a:rPr lang="en-US" sz="1800" dirty="0" smtClean="0">
                <a:solidFill>
                  <a:srgbClr val="0070C0"/>
                </a:solidFill>
              </a:rPr>
              <a:t>from the FFPPOOA 1 December 2020 – 3%</a:t>
            </a:r>
          </a:p>
          <a:p>
            <a:pPr marL="825750" lvl="1" indent="-285750"/>
            <a:r>
              <a:rPr lang="en-US" sz="1800" dirty="0" smtClean="0">
                <a:solidFill>
                  <a:srgbClr val="0070C0"/>
                </a:solidFill>
              </a:rPr>
              <a:t>from the FFPPOOA 1 December 2021 – 3%</a:t>
            </a:r>
          </a:p>
          <a:p>
            <a:pPr marL="825750" lvl="1" indent="-285750"/>
            <a:r>
              <a:rPr lang="en-US" sz="1800" dirty="0" smtClean="0">
                <a:solidFill>
                  <a:srgbClr val="0070C0"/>
                </a:solidFill>
              </a:rPr>
              <a:t>from the FFPPOOA 1 December 2022 – 3%</a:t>
            </a:r>
          </a:p>
          <a:p>
            <a:pPr marL="285750" indent="-285750"/>
            <a:r>
              <a:rPr lang="en-US" sz="1800" dirty="0" smtClean="0">
                <a:solidFill>
                  <a:srgbClr val="0070C0"/>
                </a:solidFill>
              </a:rPr>
              <a:t>Excepting vehicle, uniform, laundry, telephone, change </a:t>
            </a:r>
            <a:r>
              <a:rPr lang="en-US" sz="1800" dirty="0">
                <a:solidFill>
                  <a:srgbClr val="0070C0"/>
                </a:solidFill>
              </a:rPr>
              <a:t>of shift and meal allowances, allowances will  be calculated to the nearest 10 cents with any  amount in the result not exceeding 5 cents to be  disregarded</a:t>
            </a:r>
            <a:r>
              <a:rPr lang="en-US" sz="1800" dirty="0" smtClean="0">
                <a:solidFill>
                  <a:srgbClr val="0070C0"/>
                </a:solidFill>
              </a:rPr>
              <a:t>.</a:t>
            </a:r>
          </a:p>
          <a:p>
            <a:pPr marL="285750" indent="-285750"/>
            <a:r>
              <a:rPr lang="en-US" sz="1800" dirty="0" smtClean="0">
                <a:solidFill>
                  <a:srgbClr val="0070C0"/>
                </a:solidFill>
              </a:rPr>
              <a:t>Change </a:t>
            </a:r>
            <a:r>
              <a:rPr lang="en-US" sz="1800" dirty="0">
                <a:solidFill>
                  <a:srgbClr val="0070C0"/>
                </a:solidFill>
              </a:rPr>
              <a:t>of shift allowances payable pursuant to  clause 41 will be calculated to the nearest 5 cents</a:t>
            </a:r>
            <a:r>
              <a:rPr lang="en-US" sz="1800" dirty="0" smtClean="0">
                <a:solidFill>
                  <a:srgbClr val="0070C0"/>
                </a:solidFill>
              </a:rPr>
              <a:t>, portions of a cent being disregarded. </a:t>
            </a:r>
            <a:endParaRPr lang="en-US" sz="1800" dirty="0">
              <a:solidFill>
                <a:srgbClr val="0070C0"/>
              </a:solidFill>
            </a:endParaRPr>
          </a:p>
        </p:txBody>
      </p:sp>
      <p:sp>
        <p:nvSpPr>
          <p:cNvPr id="6" name="Rectangle 5"/>
          <p:cNvSpPr/>
          <p:nvPr/>
        </p:nvSpPr>
        <p:spPr>
          <a:xfrm rot="1988780">
            <a:off x="6459082" y="816380"/>
            <a:ext cx="268214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Amended </a:t>
            </a:r>
            <a:r>
              <a:rPr lang="en-US" sz="2400" b="1" cap="none" spc="0" dirty="0" smtClean="0">
                <a:ln/>
                <a:solidFill>
                  <a:schemeClr val="accent4"/>
                </a:solidFill>
                <a:effectLst/>
              </a:rPr>
              <a:t>Clause</a:t>
            </a:r>
            <a:endParaRPr lang="en-US" sz="2400" b="1" cap="none" spc="0" dirty="0">
              <a:ln/>
              <a:solidFill>
                <a:schemeClr val="accent4"/>
              </a:solidFill>
              <a:effectLst/>
            </a:endParaRPr>
          </a:p>
        </p:txBody>
      </p:sp>
    </p:spTree>
    <p:extLst>
      <p:ext uri="{BB962C8B-B14F-4D97-AF65-F5344CB8AC3E}">
        <p14:creationId xmlns:p14="http://schemas.microsoft.com/office/powerpoint/2010/main" val="33833580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30A – Lead Apron </a:t>
            </a:r>
            <a:br>
              <a:rPr lang="en-AU" dirty="0" smtClean="0">
                <a:solidFill>
                  <a:schemeClr val="tx1">
                    <a:lumMod val="90000"/>
                    <a:lumOff val="10000"/>
                  </a:schemeClr>
                </a:solidFill>
              </a:rPr>
            </a:br>
            <a:r>
              <a:rPr lang="en-AU" dirty="0" smtClean="0">
                <a:solidFill>
                  <a:schemeClr val="tx1">
                    <a:lumMod val="90000"/>
                    <a:lumOff val="10000"/>
                  </a:schemeClr>
                </a:solidFill>
              </a:rPr>
              <a:t>Allowance</a:t>
            </a:r>
            <a:br>
              <a:rPr lang="en-AU" dirty="0" smtClean="0">
                <a:solidFill>
                  <a:schemeClr val="tx1">
                    <a:lumMod val="90000"/>
                    <a:lumOff val="10000"/>
                  </a:schemeClr>
                </a:solidFill>
              </a:rPr>
            </a:br>
            <a:r>
              <a:rPr lang="en-AU" dirty="0">
                <a:solidFill>
                  <a:schemeClr val="tx1">
                    <a:lumMod val="90000"/>
                    <a:lumOff val="10000"/>
                  </a:schemeClr>
                </a:solidFill>
              </a:rPr>
              <a:t> </a:t>
            </a:r>
            <a:r>
              <a:rPr lang="en-AU" dirty="0" smtClean="0">
                <a:solidFill>
                  <a:schemeClr val="tx1">
                    <a:lumMod val="90000"/>
                    <a:lumOff val="10000"/>
                  </a:schemeClr>
                </a:solidFill>
              </a:rPr>
              <a:t>                           </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965730"/>
            <a:ext cx="7886700" cy="3520876"/>
          </a:xfrm>
        </p:spPr>
        <p:txBody>
          <a:bodyPr/>
          <a:lstStyle/>
          <a:p>
            <a:pPr indent="0">
              <a:buNone/>
            </a:pPr>
            <a:endParaRPr lang="en-US" sz="1800" b="1" dirty="0" smtClean="0">
              <a:solidFill>
                <a:srgbClr val="0070C0"/>
              </a:solidFill>
            </a:endParaRPr>
          </a:p>
          <a:p>
            <a:pPr marL="285750" indent="-285750"/>
            <a:r>
              <a:rPr lang="en-US" sz="2000" dirty="0">
                <a:solidFill>
                  <a:srgbClr val="0070C0"/>
                </a:solidFill>
              </a:rPr>
              <a:t>Payable to employees required to wear a lead apron as part  of their usual duties</a:t>
            </a:r>
          </a:p>
          <a:p>
            <a:pPr marL="285750" indent="-285750"/>
            <a:r>
              <a:rPr lang="en-US" sz="2000" dirty="0">
                <a:solidFill>
                  <a:srgbClr val="0070C0"/>
                </a:solidFill>
              </a:rPr>
              <a:t>Amount of $8 per shift (Note – this amount is not pro rated  to reflect time spent wearing a lead apron)</a:t>
            </a:r>
          </a:p>
          <a:p>
            <a:pPr marL="285750" indent="-285750"/>
            <a:r>
              <a:rPr lang="en-US" sz="2000" dirty="0">
                <a:solidFill>
                  <a:srgbClr val="0070C0"/>
                </a:solidFill>
              </a:rPr>
              <a:t>Payable from FFPPOOA 1 July 2020</a:t>
            </a:r>
          </a:p>
        </p:txBody>
      </p:sp>
      <p:sp>
        <p:nvSpPr>
          <p:cNvPr id="6" name="Rectangle 5"/>
          <p:cNvSpPr/>
          <p:nvPr/>
        </p:nvSpPr>
        <p:spPr>
          <a:xfrm rot="1988780">
            <a:off x="6801324" y="816380"/>
            <a:ext cx="1997663"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NEW </a:t>
            </a:r>
            <a:r>
              <a:rPr lang="en-US" sz="2400" b="1" cap="none" spc="0" dirty="0" smtClean="0">
                <a:ln/>
                <a:solidFill>
                  <a:schemeClr val="accent4"/>
                </a:solidFill>
                <a:effectLst/>
              </a:rPr>
              <a:t>Clause</a:t>
            </a:r>
            <a:endParaRPr lang="en-US" sz="2400" b="1" cap="none" spc="0" dirty="0">
              <a:ln/>
              <a:solidFill>
                <a:schemeClr val="accent4"/>
              </a:solidFill>
              <a:effectLst/>
            </a:endParaRPr>
          </a:p>
        </p:txBody>
      </p:sp>
    </p:spTree>
    <p:extLst>
      <p:ext uri="{BB962C8B-B14F-4D97-AF65-F5344CB8AC3E}">
        <p14:creationId xmlns:p14="http://schemas.microsoft.com/office/powerpoint/2010/main" val="25253237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31 – TAE Qualification </a:t>
            </a:r>
            <a:br>
              <a:rPr lang="en-AU" dirty="0" smtClean="0">
                <a:solidFill>
                  <a:schemeClr val="tx1">
                    <a:lumMod val="90000"/>
                    <a:lumOff val="10000"/>
                  </a:schemeClr>
                </a:solidFill>
              </a:rPr>
            </a:br>
            <a:r>
              <a:rPr lang="en-AU" dirty="0" smtClean="0">
                <a:solidFill>
                  <a:schemeClr val="tx1">
                    <a:lumMod val="90000"/>
                    <a:lumOff val="10000"/>
                  </a:schemeClr>
                </a:solidFill>
              </a:rPr>
              <a:t>Allowance                            </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965730"/>
            <a:ext cx="7886700" cy="3520876"/>
          </a:xfrm>
        </p:spPr>
        <p:txBody>
          <a:bodyPr/>
          <a:lstStyle/>
          <a:p>
            <a:pPr indent="0">
              <a:buNone/>
            </a:pPr>
            <a:endParaRPr lang="en-US" sz="1800" b="1" dirty="0" smtClean="0">
              <a:solidFill>
                <a:srgbClr val="0070C0"/>
              </a:solidFill>
            </a:endParaRPr>
          </a:p>
          <a:p>
            <a:pPr marL="285750" indent="-285750"/>
            <a:r>
              <a:rPr lang="en-US" sz="2000" dirty="0">
                <a:solidFill>
                  <a:srgbClr val="0070C0"/>
                </a:solidFill>
              </a:rPr>
              <a:t>Inclusion of 3.5% of </a:t>
            </a:r>
            <a:r>
              <a:rPr lang="en-US" sz="2000" dirty="0" smtClean="0">
                <a:solidFill>
                  <a:srgbClr val="0070C0"/>
                </a:solidFill>
              </a:rPr>
              <a:t>base </a:t>
            </a:r>
            <a:r>
              <a:rPr lang="en-US" sz="2000" dirty="0">
                <a:solidFill>
                  <a:srgbClr val="0070C0"/>
                </a:solidFill>
              </a:rPr>
              <a:t>rate allowance  payable where</a:t>
            </a:r>
            <a:r>
              <a:rPr lang="en-US" sz="2000" dirty="0" smtClean="0">
                <a:solidFill>
                  <a:srgbClr val="0070C0"/>
                </a:solidFill>
              </a:rPr>
              <a:t>:</a:t>
            </a:r>
          </a:p>
          <a:p>
            <a:pPr marL="825750" lvl="1" indent="-285750"/>
            <a:r>
              <a:rPr lang="en-US" sz="2000" dirty="0">
                <a:solidFill>
                  <a:srgbClr val="0070C0"/>
                </a:solidFill>
              </a:rPr>
              <a:t>The Employer requires the Employee to  hold the qualification</a:t>
            </a:r>
          </a:p>
          <a:p>
            <a:pPr marL="825750" lvl="1" indent="-285750"/>
            <a:r>
              <a:rPr lang="en-US" sz="2000" dirty="0">
                <a:solidFill>
                  <a:srgbClr val="0070C0"/>
                </a:solidFill>
              </a:rPr>
              <a:t>It is the highest additional qualification  held</a:t>
            </a:r>
          </a:p>
          <a:p>
            <a:pPr marL="825750" lvl="1" indent="-285750"/>
            <a:r>
              <a:rPr lang="en-US" sz="2000" dirty="0">
                <a:solidFill>
                  <a:srgbClr val="0070C0"/>
                </a:solidFill>
              </a:rPr>
              <a:t>Effective FFPPOA 1 January </a:t>
            </a:r>
            <a:r>
              <a:rPr lang="en-US" sz="2000" dirty="0" smtClean="0">
                <a:solidFill>
                  <a:srgbClr val="0070C0"/>
                </a:solidFill>
              </a:rPr>
              <a:t>2021</a:t>
            </a:r>
          </a:p>
          <a:p>
            <a:pPr indent="0">
              <a:buNone/>
            </a:pPr>
            <a:endParaRPr lang="en-US" sz="2000" dirty="0" smtClean="0">
              <a:solidFill>
                <a:srgbClr val="0070C0"/>
              </a:solidFill>
            </a:endParaRPr>
          </a:p>
          <a:p>
            <a:pPr indent="0">
              <a:buNone/>
            </a:pPr>
            <a:r>
              <a:rPr lang="en-US" sz="2000" b="1" dirty="0" smtClean="0">
                <a:solidFill>
                  <a:srgbClr val="0070C0"/>
                </a:solidFill>
              </a:rPr>
              <a:t>Note</a:t>
            </a:r>
            <a:r>
              <a:rPr lang="en-US" sz="2000" dirty="0" smtClean="0">
                <a:solidFill>
                  <a:srgbClr val="0070C0"/>
                </a:solidFill>
              </a:rPr>
              <a:t> </a:t>
            </a:r>
            <a:r>
              <a:rPr lang="en-US" sz="2000" dirty="0">
                <a:solidFill>
                  <a:srgbClr val="0070C0"/>
                </a:solidFill>
              </a:rPr>
              <a:t>– this is a variation to the  Qualification Allowance clause.</a:t>
            </a:r>
          </a:p>
          <a:p>
            <a:pPr indent="0">
              <a:buNone/>
            </a:pPr>
            <a:endParaRPr lang="en-US" sz="2000" dirty="0">
              <a:solidFill>
                <a:srgbClr val="0070C0"/>
              </a:solidFill>
            </a:endParaRPr>
          </a:p>
          <a:p>
            <a:pPr marL="285750" indent="-285750"/>
            <a:endParaRPr lang="en-US" sz="2000" dirty="0">
              <a:solidFill>
                <a:srgbClr val="0070C0"/>
              </a:solidFill>
            </a:endParaRPr>
          </a:p>
        </p:txBody>
      </p:sp>
      <p:sp>
        <p:nvSpPr>
          <p:cNvPr id="6" name="Rectangle 5"/>
          <p:cNvSpPr/>
          <p:nvPr/>
        </p:nvSpPr>
        <p:spPr>
          <a:xfrm rot="1988780">
            <a:off x="6801324" y="816380"/>
            <a:ext cx="1997663"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NEW </a:t>
            </a:r>
            <a:r>
              <a:rPr lang="en-US" sz="2400" b="1" cap="none" spc="0" dirty="0" smtClean="0">
                <a:ln/>
                <a:solidFill>
                  <a:schemeClr val="accent4"/>
                </a:solidFill>
                <a:effectLst/>
              </a:rPr>
              <a:t>Clause</a:t>
            </a:r>
            <a:endParaRPr lang="en-US" sz="2400" b="1" cap="none" spc="0" dirty="0">
              <a:ln/>
              <a:solidFill>
                <a:schemeClr val="accent4"/>
              </a:solidFill>
              <a:effectLst/>
            </a:endParaRPr>
          </a:p>
        </p:txBody>
      </p:sp>
    </p:spTree>
    <p:extLst>
      <p:ext uri="{BB962C8B-B14F-4D97-AF65-F5344CB8AC3E}">
        <p14:creationId xmlns:p14="http://schemas.microsoft.com/office/powerpoint/2010/main" val="24653759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32 – Rural and Isolated </a:t>
            </a:r>
            <a:br>
              <a:rPr lang="en-AU" dirty="0" smtClean="0">
                <a:solidFill>
                  <a:schemeClr val="tx1">
                    <a:lumMod val="90000"/>
                    <a:lumOff val="10000"/>
                  </a:schemeClr>
                </a:solidFill>
              </a:rPr>
            </a:br>
            <a:r>
              <a:rPr lang="en-AU" dirty="0" smtClean="0">
                <a:solidFill>
                  <a:schemeClr val="tx1">
                    <a:lumMod val="90000"/>
                    <a:lumOff val="10000"/>
                  </a:schemeClr>
                </a:solidFill>
              </a:rPr>
              <a:t>Practice Allowance</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965730"/>
            <a:ext cx="7886700" cy="3520876"/>
          </a:xfrm>
        </p:spPr>
        <p:txBody>
          <a:bodyPr/>
          <a:lstStyle/>
          <a:p>
            <a:pPr indent="0">
              <a:buNone/>
            </a:pPr>
            <a:endParaRPr lang="en-US" sz="1800" b="1" dirty="0" smtClean="0">
              <a:solidFill>
                <a:srgbClr val="0070C0"/>
              </a:solidFill>
            </a:endParaRPr>
          </a:p>
          <a:p>
            <a:pPr marL="285750" indent="-285750"/>
            <a:r>
              <a:rPr lang="en-US" sz="2000" dirty="0">
                <a:solidFill>
                  <a:srgbClr val="0070C0"/>
                </a:solidFill>
              </a:rPr>
              <a:t>RIPN allowance preserved and </a:t>
            </a:r>
            <a:r>
              <a:rPr lang="en-US" sz="2000" dirty="0" smtClean="0">
                <a:solidFill>
                  <a:srgbClr val="0070C0"/>
                </a:solidFill>
              </a:rPr>
              <a:t>existing </a:t>
            </a:r>
            <a:r>
              <a:rPr lang="en-US" sz="2000" dirty="0">
                <a:solidFill>
                  <a:srgbClr val="0070C0"/>
                </a:solidFill>
              </a:rPr>
              <a:t>allowance </a:t>
            </a:r>
            <a:r>
              <a:rPr lang="en-US" sz="2000" dirty="0" smtClean="0">
                <a:solidFill>
                  <a:srgbClr val="0070C0"/>
                </a:solidFill>
              </a:rPr>
              <a:t>available          to new </a:t>
            </a:r>
            <a:r>
              <a:rPr lang="en-US" sz="2000" dirty="0">
                <a:solidFill>
                  <a:srgbClr val="0070C0"/>
                </a:solidFill>
              </a:rPr>
              <a:t>candidates</a:t>
            </a:r>
            <a:r>
              <a:rPr lang="en-US" sz="2000" dirty="0" smtClean="0">
                <a:solidFill>
                  <a:srgbClr val="0070C0"/>
                </a:solidFill>
              </a:rPr>
              <a:t>.</a:t>
            </a:r>
          </a:p>
          <a:p>
            <a:pPr marL="285750" indent="-285750"/>
            <a:r>
              <a:rPr lang="en-US" sz="2000" dirty="0">
                <a:solidFill>
                  <a:srgbClr val="0070C0"/>
                </a:solidFill>
              </a:rPr>
              <a:t>Removal of transition clause as </a:t>
            </a:r>
            <a:r>
              <a:rPr lang="en-US" sz="2000" dirty="0" smtClean="0">
                <a:solidFill>
                  <a:srgbClr val="0070C0"/>
                </a:solidFill>
              </a:rPr>
              <a:t>no longer </a:t>
            </a:r>
            <a:r>
              <a:rPr lang="en-US" sz="2000" dirty="0">
                <a:solidFill>
                  <a:srgbClr val="0070C0"/>
                </a:solidFill>
              </a:rPr>
              <a:t>required.</a:t>
            </a:r>
          </a:p>
          <a:p>
            <a:pPr marL="285750" indent="-285750"/>
            <a:endParaRPr lang="en-US" sz="2000" dirty="0">
              <a:solidFill>
                <a:srgbClr val="0070C0"/>
              </a:solidFill>
            </a:endParaRPr>
          </a:p>
          <a:p>
            <a:pPr indent="0">
              <a:buNone/>
            </a:pPr>
            <a:endParaRPr lang="en-US" sz="2000" dirty="0" smtClean="0">
              <a:solidFill>
                <a:srgbClr val="0070C0"/>
              </a:solidFill>
            </a:endParaRPr>
          </a:p>
          <a:p>
            <a:pPr indent="0">
              <a:buNone/>
            </a:pPr>
            <a:endParaRPr lang="en-US" sz="2000" dirty="0">
              <a:solidFill>
                <a:srgbClr val="0070C0"/>
              </a:solidFill>
            </a:endParaRPr>
          </a:p>
          <a:p>
            <a:pPr marL="285750" indent="-285750"/>
            <a:endParaRPr lang="en-US" sz="2000" dirty="0">
              <a:solidFill>
                <a:srgbClr val="0070C0"/>
              </a:solidFill>
            </a:endParaRPr>
          </a:p>
        </p:txBody>
      </p:sp>
      <p:sp>
        <p:nvSpPr>
          <p:cNvPr id="6" name="Rectangle 5"/>
          <p:cNvSpPr/>
          <p:nvPr/>
        </p:nvSpPr>
        <p:spPr>
          <a:xfrm rot="1988780">
            <a:off x="6459084" y="816380"/>
            <a:ext cx="268214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Amended </a:t>
            </a:r>
            <a:r>
              <a:rPr lang="en-US" sz="2400" b="1" cap="none" spc="0" dirty="0" smtClean="0">
                <a:ln/>
                <a:solidFill>
                  <a:schemeClr val="accent4"/>
                </a:solidFill>
                <a:effectLst/>
              </a:rPr>
              <a:t>Clause</a:t>
            </a:r>
            <a:endParaRPr lang="en-US" sz="2400" b="1" cap="none" spc="0" dirty="0">
              <a:ln/>
              <a:solidFill>
                <a:schemeClr val="accent4"/>
              </a:solidFill>
              <a:effectLst/>
            </a:endParaRPr>
          </a:p>
        </p:txBody>
      </p:sp>
    </p:spTree>
    <p:extLst>
      <p:ext uri="{BB962C8B-B14F-4D97-AF65-F5344CB8AC3E}">
        <p14:creationId xmlns:p14="http://schemas.microsoft.com/office/powerpoint/2010/main" val="29872922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33.4 – Travel &amp; Recall</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965730"/>
            <a:ext cx="7886700" cy="3520876"/>
          </a:xfrm>
        </p:spPr>
        <p:txBody>
          <a:bodyPr/>
          <a:lstStyle/>
          <a:p>
            <a:pPr indent="0">
              <a:buNone/>
            </a:pPr>
            <a:endParaRPr lang="en-US" sz="1800" b="1" dirty="0" smtClean="0">
              <a:solidFill>
                <a:srgbClr val="0070C0"/>
              </a:solidFill>
            </a:endParaRPr>
          </a:p>
          <a:p>
            <a:pPr marL="285750" indent="-285750"/>
            <a:r>
              <a:rPr lang="en-US" sz="2000" dirty="0" smtClean="0">
                <a:solidFill>
                  <a:srgbClr val="0070C0"/>
                </a:solidFill>
              </a:rPr>
              <a:t>Amended to clarify that the allowance is payable where the employee is not at “home” when recalled. </a:t>
            </a:r>
            <a:endParaRPr lang="en-US" sz="2000" dirty="0">
              <a:solidFill>
                <a:srgbClr val="0070C0"/>
              </a:solidFill>
            </a:endParaRPr>
          </a:p>
          <a:p>
            <a:pPr marL="285750" indent="-285750"/>
            <a:endParaRPr lang="en-US" sz="2000" dirty="0">
              <a:solidFill>
                <a:srgbClr val="0070C0"/>
              </a:solidFill>
            </a:endParaRPr>
          </a:p>
          <a:p>
            <a:pPr indent="0">
              <a:buNone/>
            </a:pPr>
            <a:endParaRPr lang="en-US" sz="2000" dirty="0" smtClean="0">
              <a:solidFill>
                <a:srgbClr val="0070C0"/>
              </a:solidFill>
            </a:endParaRPr>
          </a:p>
          <a:p>
            <a:pPr indent="0">
              <a:buNone/>
            </a:pPr>
            <a:endParaRPr lang="en-US" sz="2000" dirty="0">
              <a:solidFill>
                <a:srgbClr val="0070C0"/>
              </a:solidFill>
            </a:endParaRPr>
          </a:p>
          <a:p>
            <a:pPr marL="285750" indent="-285750"/>
            <a:endParaRPr lang="en-US" sz="2000" dirty="0">
              <a:solidFill>
                <a:srgbClr val="0070C0"/>
              </a:solidFill>
            </a:endParaRPr>
          </a:p>
        </p:txBody>
      </p:sp>
      <p:sp>
        <p:nvSpPr>
          <p:cNvPr id="6" name="Rectangle 5"/>
          <p:cNvSpPr/>
          <p:nvPr/>
        </p:nvSpPr>
        <p:spPr>
          <a:xfrm rot="1988780">
            <a:off x="6459084" y="816380"/>
            <a:ext cx="268214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Amended </a:t>
            </a:r>
            <a:r>
              <a:rPr lang="en-US" sz="2400" b="1" cap="none" spc="0" dirty="0" smtClean="0">
                <a:ln/>
                <a:solidFill>
                  <a:schemeClr val="accent4"/>
                </a:solidFill>
                <a:effectLst/>
              </a:rPr>
              <a:t>Clause</a:t>
            </a:r>
            <a:endParaRPr lang="en-US" sz="2400" b="1" cap="none" spc="0" dirty="0">
              <a:ln/>
              <a:solidFill>
                <a:schemeClr val="accent4"/>
              </a:solidFill>
              <a:effectLst/>
            </a:endParaRPr>
          </a:p>
        </p:txBody>
      </p:sp>
    </p:spTree>
    <p:extLst>
      <p:ext uri="{BB962C8B-B14F-4D97-AF65-F5344CB8AC3E}">
        <p14:creationId xmlns:p14="http://schemas.microsoft.com/office/powerpoint/2010/main" val="28375200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34 – Shift Allowance</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291655"/>
            <a:ext cx="7886700" cy="3520876"/>
          </a:xfrm>
        </p:spPr>
        <p:txBody>
          <a:bodyPr/>
          <a:lstStyle/>
          <a:p>
            <a:pPr indent="0">
              <a:buNone/>
            </a:pPr>
            <a:r>
              <a:rPr lang="en-US" sz="2000" b="1" dirty="0" smtClean="0">
                <a:solidFill>
                  <a:srgbClr val="0070C0"/>
                </a:solidFill>
              </a:rPr>
              <a:t>NEW Trial for increased Sunday night shift allowance</a:t>
            </a:r>
          </a:p>
          <a:p>
            <a:pPr marL="285750" indent="-285750"/>
            <a:r>
              <a:rPr lang="en-US" sz="2000" b="1" dirty="0">
                <a:solidFill>
                  <a:srgbClr val="0070C0"/>
                </a:solidFill>
              </a:rPr>
              <a:t>The following will occur:</a:t>
            </a:r>
          </a:p>
          <a:p>
            <a:pPr marL="825750" lvl="1" indent="-285750"/>
            <a:r>
              <a:rPr lang="en-US" sz="2000" dirty="0">
                <a:solidFill>
                  <a:srgbClr val="0070C0"/>
                </a:solidFill>
              </a:rPr>
              <a:t>Implementation of a </a:t>
            </a:r>
            <a:r>
              <a:rPr lang="en-US" sz="2000" dirty="0" smtClean="0">
                <a:solidFill>
                  <a:srgbClr val="0070C0"/>
                </a:solidFill>
              </a:rPr>
              <a:t>data collection </a:t>
            </a:r>
            <a:r>
              <a:rPr lang="en-US" sz="2000" dirty="0">
                <a:solidFill>
                  <a:srgbClr val="0070C0"/>
                </a:solidFill>
              </a:rPr>
              <a:t>system and trial </a:t>
            </a:r>
            <a:r>
              <a:rPr lang="en-US" sz="2000" dirty="0" smtClean="0">
                <a:solidFill>
                  <a:srgbClr val="0070C0"/>
                </a:solidFill>
              </a:rPr>
              <a:t>to test </a:t>
            </a:r>
            <a:r>
              <a:rPr lang="en-US" sz="2000" dirty="0">
                <a:solidFill>
                  <a:srgbClr val="0070C0"/>
                </a:solidFill>
              </a:rPr>
              <a:t>unplanned absences on  weekends.</a:t>
            </a:r>
          </a:p>
          <a:p>
            <a:pPr marL="825750" lvl="1" indent="-285750"/>
            <a:r>
              <a:rPr lang="en-US" sz="2000" dirty="0">
                <a:solidFill>
                  <a:srgbClr val="0070C0"/>
                </a:solidFill>
              </a:rPr>
              <a:t>Trial commencing </a:t>
            </a:r>
            <a:r>
              <a:rPr lang="en-US" sz="2000" b="1" dirty="0">
                <a:solidFill>
                  <a:srgbClr val="0070C0"/>
                </a:solidFill>
              </a:rPr>
              <a:t>1 </a:t>
            </a:r>
            <a:r>
              <a:rPr lang="en-US" sz="2000" b="1" dirty="0" smtClean="0">
                <a:solidFill>
                  <a:srgbClr val="0070C0"/>
                </a:solidFill>
              </a:rPr>
              <a:t>July 2023 </a:t>
            </a:r>
            <a:r>
              <a:rPr lang="en-US" sz="2000" dirty="0">
                <a:solidFill>
                  <a:srgbClr val="0070C0"/>
                </a:solidFill>
              </a:rPr>
              <a:t>to pay full time </a:t>
            </a:r>
            <a:r>
              <a:rPr lang="en-US" sz="2000" dirty="0" smtClean="0">
                <a:solidFill>
                  <a:srgbClr val="0070C0"/>
                </a:solidFill>
              </a:rPr>
              <a:t>and part </a:t>
            </a:r>
            <a:r>
              <a:rPr lang="en-US" sz="2000" dirty="0">
                <a:solidFill>
                  <a:srgbClr val="0070C0"/>
                </a:solidFill>
              </a:rPr>
              <a:t>time employees </a:t>
            </a:r>
            <a:r>
              <a:rPr lang="en-US" sz="2000" dirty="0" smtClean="0">
                <a:solidFill>
                  <a:srgbClr val="0070C0"/>
                </a:solidFill>
              </a:rPr>
              <a:t>who finish </a:t>
            </a:r>
            <a:r>
              <a:rPr lang="en-US" sz="2000" dirty="0">
                <a:solidFill>
                  <a:srgbClr val="0070C0"/>
                </a:solidFill>
              </a:rPr>
              <a:t>on a Monday after  commencing duty on a  Sunday a specific ‘</a:t>
            </a:r>
            <a:r>
              <a:rPr lang="en-US" sz="2000" dirty="0" smtClean="0">
                <a:solidFill>
                  <a:srgbClr val="0070C0"/>
                </a:solidFill>
              </a:rPr>
              <a:t>Sunday night </a:t>
            </a:r>
            <a:r>
              <a:rPr lang="en-US" sz="2000" dirty="0">
                <a:solidFill>
                  <a:srgbClr val="0070C0"/>
                </a:solidFill>
              </a:rPr>
              <a:t>duty allowance’.</a:t>
            </a:r>
          </a:p>
          <a:p>
            <a:pPr marL="285750" indent="-285750"/>
            <a:endParaRPr lang="en-US" sz="2000" dirty="0">
              <a:solidFill>
                <a:srgbClr val="0070C0"/>
              </a:solidFill>
            </a:endParaRPr>
          </a:p>
          <a:p>
            <a:pPr indent="0">
              <a:buNone/>
            </a:pPr>
            <a:endParaRPr lang="en-US" sz="2000" dirty="0" smtClean="0">
              <a:solidFill>
                <a:srgbClr val="0070C0"/>
              </a:solidFill>
            </a:endParaRPr>
          </a:p>
          <a:p>
            <a:pPr indent="0">
              <a:buNone/>
            </a:pPr>
            <a:endParaRPr lang="en-US" sz="2000" dirty="0">
              <a:solidFill>
                <a:srgbClr val="0070C0"/>
              </a:solidFill>
            </a:endParaRPr>
          </a:p>
          <a:p>
            <a:pPr marL="285750" indent="-285750"/>
            <a:endParaRPr lang="en-US" sz="2000" dirty="0">
              <a:solidFill>
                <a:srgbClr val="0070C0"/>
              </a:solidFill>
            </a:endParaRPr>
          </a:p>
        </p:txBody>
      </p:sp>
      <p:sp>
        <p:nvSpPr>
          <p:cNvPr id="6" name="Rectangle 5"/>
          <p:cNvSpPr/>
          <p:nvPr/>
        </p:nvSpPr>
        <p:spPr>
          <a:xfrm rot="1988780">
            <a:off x="6598739" y="816380"/>
            <a:ext cx="2402837"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Amended </a:t>
            </a:r>
            <a:r>
              <a:rPr lang="en-US" sz="2400" b="1" cap="none" spc="0" dirty="0" smtClean="0">
                <a:ln/>
                <a:solidFill>
                  <a:schemeClr val="accent4"/>
                </a:solidFill>
                <a:effectLst/>
              </a:rPr>
              <a:t>Term</a:t>
            </a:r>
            <a:endParaRPr lang="en-US" sz="2400" b="1" cap="none" spc="0" dirty="0">
              <a:ln/>
              <a:solidFill>
                <a:schemeClr val="accent4"/>
              </a:solidFill>
              <a:effectLst/>
            </a:endParaRPr>
          </a:p>
        </p:txBody>
      </p:sp>
    </p:spTree>
    <p:extLst>
      <p:ext uri="{BB962C8B-B14F-4D97-AF65-F5344CB8AC3E}">
        <p14:creationId xmlns:p14="http://schemas.microsoft.com/office/powerpoint/2010/main" val="24313653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35 – Enrolled Nurse </a:t>
            </a:r>
            <a:br>
              <a:rPr lang="en-AU" dirty="0" smtClean="0">
                <a:solidFill>
                  <a:schemeClr val="tx1">
                    <a:lumMod val="90000"/>
                    <a:lumOff val="10000"/>
                  </a:schemeClr>
                </a:solidFill>
              </a:rPr>
            </a:br>
            <a:r>
              <a:rPr lang="en-AU" dirty="0" smtClean="0">
                <a:solidFill>
                  <a:schemeClr val="tx1">
                    <a:lumMod val="90000"/>
                    <a:lumOff val="10000"/>
                  </a:schemeClr>
                </a:solidFill>
              </a:rPr>
              <a:t>Higher Duties</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608526"/>
            <a:ext cx="7886700" cy="3520876"/>
          </a:xfrm>
        </p:spPr>
        <p:txBody>
          <a:bodyPr/>
          <a:lstStyle/>
          <a:p>
            <a:pPr indent="0">
              <a:buNone/>
            </a:pPr>
            <a:r>
              <a:rPr lang="en-US" sz="2000" b="1" dirty="0" smtClean="0">
                <a:solidFill>
                  <a:srgbClr val="0070C0"/>
                </a:solidFill>
              </a:rPr>
              <a:t>NEW entitlements for </a:t>
            </a:r>
            <a:r>
              <a:rPr lang="en-US" sz="2000" b="1" dirty="0" smtClean="0">
                <a:solidFill>
                  <a:srgbClr val="0070C0"/>
                </a:solidFill>
              </a:rPr>
              <a:t>ENs</a:t>
            </a:r>
            <a:endParaRPr lang="en-US" sz="2000" b="1" dirty="0" smtClean="0">
              <a:solidFill>
                <a:srgbClr val="0070C0"/>
              </a:solidFill>
            </a:endParaRPr>
          </a:p>
          <a:p>
            <a:pPr indent="0">
              <a:buNone/>
            </a:pPr>
            <a:endParaRPr lang="en-US" sz="2000" b="1" dirty="0" smtClean="0">
              <a:solidFill>
                <a:srgbClr val="0070C0"/>
              </a:solidFill>
            </a:endParaRPr>
          </a:p>
          <a:p>
            <a:pPr indent="0">
              <a:buNone/>
            </a:pPr>
            <a:r>
              <a:rPr lang="en-US" sz="2000" dirty="0">
                <a:solidFill>
                  <a:srgbClr val="0070C0"/>
                </a:solidFill>
              </a:rPr>
              <a:t>Applies where an Enrolled Nurse Employee  is required to replace an ANUM In Charge of  a high care residential aged care ward - paid  the ANUM rate for that period</a:t>
            </a:r>
            <a:r>
              <a:rPr lang="en-US" sz="2000" dirty="0" smtClean="0">
                <a:solidFill>
                  <a:srgbClr val="0070C0"/>
                </a:solidFill>
              </a:rPr>
              <a:t>.</a:t>
            </a:r>
            <a:endParaRPr lang="en-US" sz="2000" dirty="0">
              <a:solidFill>
                <a:srgbClr val="0070C0"/>
              </a:solidFill>
            </a:endParaRPr>
          </a:p>
          <a:p>
            <a:pPr indent="0">
              <a:buNone/>
            </a:pPr>
            <a:r>
              <a:rPr lang="en-US" sz="2000" dirty="0">
                <a:solidFill>
                  <a:srgbClr val="0070C0"/>
                </a:solidFill>
              </a:rPr>
              <a:t>Conditions:</a:t>
            </a:r>
          </a:p>
          <a:p>
            <a:pPr marL="825750" lvl="1" indent="-285750"/>
            <a:r>
              <a:rPr lang="en-US" sz="2000" dirty="0" smtClean="0">
                <a:solidFill>
                  <a:srgbClr val="0070C0"/>
                </a:solidFill>
              </a:rPr>
              <a:t>Must </a:t>
            </a:r>
            <a:r>
              <a:rPr lang="en-US" sz="2000" dirty="0">
                <a:solidFill>
                  <a:srgbClr val="0070C0"/>
                </a:solidFill>
              </a:rPr>
              <a:t>have access to a Registered Nurse  during the shift the Enrolled Nurse.</a:t>
            </a:r>
          </a:p>
          <a:p>
            <a:pPr marL="825750" lvl="1" indent="-285750"/>
            <a:r>
              <a:rPr lang="en-US" sz="2000" dirty="0">
                <a:solidFill>
                  <a:srgbClr val="0070C0"/>
                </a:solidFill>
              </a:rPr>
              <a:t>EN can only be appointed to replace an  ANUM in charge where a RN not  available in a high care residential aged  care ward.</a:t>
            </a:r>
          </a:p>
          <a:p>
            <a:pPr marL="285750" indent="-285750"/>
            <a:endParaRPr lang="en-US" sz="2000" dirty="0">
              <a:solidFill>
                <a:srgbClr val="0070C0"/>
              </a:solidFill>
            </a:endParaRPr>
          </a:p>
          <a:p>
            <a:pPr indent="0">
              <a:buNone/>
            </a:pPr>
            <a:endParaRPr lang="en-US" sz="2000" dirty="0" smtClean="0">
              <a:solidFill>
                <a:srgbClr val="0070C0"/>
              </a:solidFill>
            </a:endParaRPr>
          </a:p>
          <a:p>
            <a:pPr indent="0">
              <a:buNone/>
            </a:pPr>
            <a:endParaRPr lang="en-US" sz="2000" dirty="0">
              <a:solidFill>
                <a:srgbClr val="0070C0"/>
              </a:solidFill>
            </a:endParaRPr>
          </a:p>
          <a:p>
            <a:pPr marL="285750" indent="-285750"/>
            <a:endParaRPr lang="en-US" sz="2000" dirty="0">
              <a:solidFill>
                <a:srgbClr val="0070C0"/>
              </a:solidFill>
            </a:endParaRPr>
          </a:p>
        </p:txBody>
      </p:sp>
      <p:sp>
        <p:nvSpPr>
          <p:cNvPr id="6" name="Rectangle 5"/>
          <p:cNvSpPr/>
          <p:nvPr/>
        </p:nvSpPr>
        <p:spPr>
          <a:xfrm rot="1988780">
            <a:off x="6598739" y="816380"/>
            <a:ext cx="2402837"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Amended </a:t>
            </a:r>
            <a:r>
              <a:rPr lang="en-US" sz="2400" b="1" cap="none" spc="0" dirty="0" smtClean="0">
                <a:ln/>
                <a:solidFill>
                  <a:schemeClr val="accent4"/>
                </a:solidFill>
                <a:effectLst/>
              </a:rPr>
              <a:t>Term</a:t>
            </a:r>
            <a:endParaRPr lang="en-US" sz="2400" b="1" cap="none" spc="0" dirty="0">
              <a:ln/>
              <a:solidFill>
                <a:schemeClr val="accent4"/>
              </a:solidFill>
              <a:effectLst/>
            </a:endParaRPr>
          </a:p>
        </p:txBody>
      </p:sp>
    </p:spTree>
    <p:extLst>
      <p:ext uri="{BB962C8B-B14F-4D97-AF65-F5344CB8AC3E}">
        <p14:creationId xmlns:p14="http://schemas.microsoft.com/office/powerpoint/2010/main" val="10900697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36 – Vehicle Allowance</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608526"/>
            <a:ext cx="7886700" cy="3520876"/>
          </a:xfrm>
        </p:spPr>
        <p:txBody>
          <a:bodyPr/>
          <a:lstStyle/>
          <a:p>
            <a:pPr indent="0">
              <a:buNone/>
            </a:pPr>
            <a:r>
              <a:rPr lang="en-US" sz="2000" b="1" dirty="0">
                <a:solidFill>
                  <a:srgbClr val="0070C0"/>
                </a:solidFill>
              </a:rPr>
              <a:t>Removal of PMU terminology </a:t>
            </a:r>
            <a:r>
              <a:rPr lang="en-US" sz="2000" dirty="0">
                <a:solidFill>
                  <a:srgbClr val="0070C0"/>
                </a:solidFill>
              </a:rPr>
              <a:t>– replaced with:</a:t>
            </a:r>
          </a:p>
          <a:p>
            <a:pPr marL="882900" lvl="1" indent="-342900"/>
            <a:r>
              <a:rPr lang="en-US" sz="2000" dirty="0">
                <a:solidFill>
                  <a:srgbClr val="0070C0"/>
                </a:solidFill>
              </a:rPr>
              <a:t>Lower Rate - 4 cylinder and electric</a:t>
            </a:r>
          </a:p>
          <a:p>
            <a:pPr marL="882900" lvl="1" indent="-342900"/>
            <a:r>
              <a:rPr lang="en-US" sz="2000" dirty="0">
                <a:solidFill>
                  <a:srgbClr val="0070C0"/>
                </a:solidFill>
              </a:rPr>
              <a:t>Higher Rate – 5 cylinder and above</a:t>
            </a:r>
          </a:p>
          <a:p>
            <a:pPr indent="0">
              <a:buNone/>
            </a:pPr>
            <a:endParaRPr lang="en-US" sz="2000" dirty="0">
              <a:solidFill>
                <a:srgbClr val="0070C0"/>
              </a:solidFill>
            </a:endParaRPr>
          </a:p>
          <a:p>
            <a:pPr indent="0">
              <a:buNone/>
            </a:pPr>
            <a:r>
              <a:rPr lang="en-US" sz="2000" i="1" dirty="0">
                <a:solidFill>
                  <a:srgbClr val="0070C0"/>
                </a:solidFill>
              </a:rPr>
              <a:t>Note</a:t>
            </a:r>
            <a:r>
              <a:rPr lang="en-US" sz="2000" dirty="0">
                <a:solidFill>
                  <a:srgbClr val="0070C0"/>
                </a:solidFill>
              </a:rPr>
              <a:t> – inclusion of electric vehicles.</a:t>
            </a:r>
          </a:p>
          <a:p>
            <a:pPr marL="285750" indent="-285750"/>
            <a:endParaRPr lang="en-US" sz="2000" dirty="0">
              <a:solidFill>
                <a:srgbClr val="0070C0"/>
              </a:solidFill>
            </a:endParaRPr>
          </a:p>
          <a:p>
            <a:pPr indent="0">
              <a:buNone/>
            </a:pPr>
            <a:endParaRPr lang="en-US" sz="2000" dirty="0" smtClean="0">
              <a:solidFill>
                <a:srgbClr val="0070C0"/>
              </a:solidFill>
            </a:endParaRPr>
          </a:p>
          <a:p>
            <a:pPr indent="0">
              <a:buNone/>
            </a:pPr>
            <a:endParaRPr lang="en-US" sz="2000" dirty="0">
              <a:solidFill>
                <a:srgbClr val="0070C0"/>
              </a:solidFill>
            </a:endParaRPr>
          </a:p>
          <a:p>
            <a:pPr marL="285750" indent="-285750"/>
            <a:endParaRPr lang="en-US" sz="2000" dirty="0">
              <a:solidFill>
                <a:srgbClr val="0070C0"/>
              </a:solidFill>
            </a:endParaRPr>
          </a:p>
        </p:txBody>
      </p:sp>
      <p:sp>
        <p:nvSpPr>
          <p:cNvPr id="6" name="Rectangle 5"/>
          <p:cNvSpPr/>
          <p:nvPr/>
        </p:nvSpPr>
        <p:spPr>
          <a:xfrm rot="1988780">
            <a:off x="6459086" y="816380"/>
            <a:ext cx="2682145"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Amended Clause</a:t>
            </a:r>
            <a:endParaRPr lang="en-US" sz="2400" b="1" cap="none" spc="0" dirty="0">
              <a:ln/>
              <a:solidFill>
                <a:schemeClr val="accent4"/>
              </a:solidFill>
              <a:effectLst/>
            </a:endParaRPr>
          </a:p>
        </p:txBody>
      </p:sp>
    </p:spTree>
    <p:extLst>
      <p:ext uri="{BB962C8B-B14F-4D97-AF65-F5344CB8AC3E}">
        <p14:creationId xmlns:p14="http://schemas.microsoft.com/office/powerpoint/2010/main" val="1268100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Definitions</a:t>
            </a:r>
            <a:br>
              <a:rPr lang="en-AU" dirty="0" smtClean="0">
                <a:solidFill>
                  <a:schemeClr val="tx1">
                    <a:lumMod val="90000"/>
                    <a:lumOff val="10000"/>
                  </a:schemeClr>
                </a:solidFill>
              </a:rPr>
            </a:br>
            <a:r>
              <a:rPr lang="en-AU" dirty="0" smtClean="0">
                <a:solidFill>
                  <a:schemeClr val="tx1">
                    <a:lumMod val="90000"/>
                    <a:lumOff val="10000"/>
                  </a:schemeClr>
                </a:solidFill>
              </a:rPr>
              <a:t>Clause 4.1(k) – Campus </a:t>
            </a:r>
            <a:endParaRPr lang="en-AU" dirty="0">
              <a:solidFill>
                <a:schemeClr val="tx1">
                  <a:lumMod val="90000"/>
                  <a:lumOff val="10000"/>
                </a:schemeClr>
              </a:solidFill>
            </a:endParaRPr>
          </a:p>
        </p:txBody>
      </p:sp>
      <p:sp>
        <p:nvSpPr>
          <p:cNvPr id="3" name="Content Placeholder 2"/>
          <p:cNvSpPr>
            <a:spLocks noGrp="1"/>
          </p:cNvSpPr>
          <p:nvPr>
            <p:ph idx="1"/>
          </p:nvPr>
        </p:nvSpPr>
        <p:spPr/>
        <p:txBody>
          <a:bodyPr/>
          <a:lstStyle/>
          <a:p>
            <a:pPr marL="342900" indent="-342900"/>
            <a:r>
              <a:rPr lang="en-US" sz="2000" dirty="0">
                <a:solidFill>
                  <a:srgbClr val="0070C0"/>
                </a:solidFill>
              </a:rPr>
              <a:t>CAMPUS – Insertion of following definition</a:t>
            </a:r>
          </a:p>
          <a:p>
            <a:pPr marL="342900" indent="-342900"/>
            <a:r>
              <a:rPr lang="en-US" sz="2000" dirty="0">
                <a:solidFill>
                  <a:srgbClr val="0070C0"/>
                </a:solidFill>
              </a:rPr>
              <a:t>Campus means a site operated by an Employer that provides day procedure  surgery or multi-day inpatient services or residential aged care but excludes:</a:t>
            </a:r>
          </a:p>
          <a:p>
            <a:pPr marL="997200" lvl="1" indent="-457200">
              <a:buFont typeface="+mj-lt"/>
              <a:buAutoNum type="alphaLcPeriod"/>
            </a:pPr>
            <a:r>
              <a:rPr lang="en-US" sz="2000" dirty="0">
                <a:solidFill>
                  <a:srgbClr val="0070C0"/>
                </a:solidFill>
              </a:rPr>
              <a:t>a site that is a Community Health Centre;</a:t>
            </a:r>
          </a:p>
          <a:p>
            <a:pPr marL="997200" lvl="1" indent="-457200">
              <a:buFont typeface="+mj-lt"/>
              <a:buAutoNum type="alphaLcPeriod"/>
            </a:pPr>
            <a:r>
              <a:rPr lang="en-US" sz="2000" dirty="0">
                <a:solidFill>
                  <a:srgbClr val="0070C0"/>
                </a:solidFill>
              </a:rPr>
              <a:t>a site where the only service is Aged Care beds that do not meet the  definition of High Care beds under the Safe Patient Care Act 2019;</a:t>
            </a:r>
          </a:p>
          <a:p>
            <a:pPr marL="997200" lvl="1" indent="-457200">
              <a:buFont typeface="+mj-lt"/>
              <a:buAutoNum type="alphaLcPeriod"/>
            </a:pPr>
            <a:r>
              <a:rPr lang="en-US" sz="2000" dirty="0">
                <a:solidFill>
                  <a:srgbClr val="0070C0"/>
                </a:solidFill>
              </a:rPr>
              <a:t>DHSV,</a:t>
            </a:r>
          </a:p>
          <a:p>
            <a:pPr marL="997200" lvl="1" indent="-457200">
              <a:buFont typeface="+mj-lt"/>
              <a:buAutoNum type="alphaLcPeriod"/>
            </a:pPr>
            <a:r>
              <a:rPr lang="en-US" sz="2000" dirty="0">
                <a:solidFill>
                  <a:srgbClr val="0070C0"/>
                </a:solidFill>
              </a:rPr>
              <a:t>Private residences.</a:t>
            </a:r>
          </a:p>
          <a:p>
            <a:pPr marL="342900" indent="-342900"/>
            <a:r>
              <a:rPr lang="en-US" sz="2000" dirty="0">
                <a:solidFill>
                  <a:srgbClr val="0070C0"/>
                </a:solidFill>
              </a:rPr>
              <a:t>Provided that a satellite service co-located on a Campus controlled by another  Employer is not a separate Campus for the purposes of this Agreement</a:t>
            </a:r>
          </a:p>
          <a:p>
            <a:endParaRPr lang="en-AU" sz="900" dirty="0">
              <a:solidFill>
                <a:srgbClr val="FF0000"/>
              </a:solidFill>
            </a:endParaRPr>
          </a:p>
        </p:txBody>
      </p:sp>
      <p:sp>
        <p:nvSpPr>
          <p:cNvPr id="4" name="Rectangle 3"/>
          <p:cNvSpPr/>
          <p:nvPr/>
        </p:nvSpPr>
        <p:spPr>
          <a:xfrm rot="1259055">
            <a:off x="6501268" y="842978"/>
            <a:ext cx="1997662"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smtClean="0">
                <a:ln/>
                <a:solidFill>
                  <a:schemeClr val="accent4"/>
                </a:solidFill>
                <a:effectLst/>
              </a:rPr>
              <a:t>NEW Clause</a:t>
            </a:r>
            <a:endParaRPr lang="en-US" sz="2400" b="1" cap="none" spc="0" dirty="0">
              <a:ln/>
              <a:solidFill>
                <a:schemeClr val="accent4"/>
              </a:solidFill>
              <a:effectLst/>
            </a:endParaRPr>
          </a:p>
        </p:txBody>
      </p:sp>
    </p:spTree>
    <p:extLst>
      <p:ext uri="{BB962C8B-B14F-4D97-AF65-F5344CB8AC3E}">
        <p14:creationId xmlns:p14="http://schemas.microsoft.com/office/powerpoint/2010/main" val="4415560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37 – Travelling and </a:t>
            </a:r>
            <a:br>
              <a:rPr lang="en-AU" dirty="0" smtClean="0">
                <a:solidFill>
                  <a:schemeClr val="tx1">
                    <a:lumMod val="90000"/>
                    <a:lumOff val="10000"/>
                  </a:schemeClr>
                </a:solidFill>
              </a:rPr>
            </a:br>
            <a:r>
              <a:rPr lang="en-AU" dirty="0" smtClean="0">
                <a:solidFill>
                  <a:schemeClr val="tx1">
                    <a:lumMod val="90000"/>
                    <a:lumOff val="10000"/>
                  </a:schemeClr>
                </a:solidFill>
              </a:rPr>
              <a:t>Relocation</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608526"/>
            <a:ext cx="7886700" cy="3520876"/>
          </a:xfrm>
        </p:spPr>
        <p:txBody>
          <a:bodyPr/>
          <a:lstStyle/>
          <a:p>
            <a:pPr indent="0">
              <a:buNone/>
            </a:pPr>
            <a:r>
              <a:rPr lang="en-US" sz="2000" b="1" dirty="0">
                <a:solidFill>
                  <a:srgbClr val="0070C0"/>
                </a:solidFill>
              </a:rPr>
              <a:t>The Agreement now provides coverage for the following  circumstances:</a:t>
            </a:r>
          </a:p>
          <a:p>
            <a:pPr marL="342900" indent="-342900"/>
            <a:r>
              <a:rPr lang="en-US" sz="2000" dirty="0">
                <a:solidFill>
                  <a:srgbClr val="0070C0"/>
                </a:solidFill>
              </a:rPr>
              <a:t>Where an Employee is required by the Employer to  temporarily relocate from their Base Employment  Campus to another Campus </a:t>
            </a:r>
            <a:r>
              <a:rPr lang="en-US" sz="2000" b="1" dirty="0">
                <a:solidFill>
                  <a:srgbClr val="0070C0"/>
                </a:solidFill>
              </a:rPr>
              <a:t>during</a:t>
            </a:r>
            <a:r>
              <a:rPr lang="en-US" sz="2000" dirty="0">
                <a:solidFill>
                  <a:srgbClr val="0070C0"/>
                </a:solidFill>
              </a:rPr>
              <a:t> a shift;</a:t>
            </a:r>
          </a:p>
          <a:p>
            <a:pPr marL="342900" indent="-342900"/>
            <a:r>
              <a:rPr lang="en-US" sz="2000" dirty="0">
                <a:solidFill>
                  <a:srgbClr val="0070C0"/>
                </a:solidFill>
              </a:rPr>
              <a:t>Where an Employee is required by the Employer to  temporarily relocate from their Base Employment  Campus to another Campus </a:t>
            </a:r>
            <a:r>
              <a:rPr lang="en-US" sz="2000" b="1" dirty="0">
                <a:solidFill>
                  <a:srgbClr val="0070C0"/>
                </a:solidFill>
              </a:rPr>
              <a:t>prior</a:t>
            </a:r>
            <a:r>
              <a:rPr lang="en-US" sz="2000" dirty="0">
                <a:solidFill>
                  <a:srgbClr val="0070C0"/>
                </a:solidFill>
              </a:rPr>
              <a:t> to a shift;</a:t>
            </a:r>
          </a:p>
          <a:p>
            <a:pPr marL="342900" indent="-342900"/>
            <a:r>
              <a:rPr lang="en-US" sz="2000" dirty="0">
                <a:solidFill>
                  <a:srgbClr val="0070C0"/>
                </a:solidFill>
              </a:rPr>
              <a:t>Where an Employee's position is required by the  Employer to permanently relocate from their Base  Employment Campus to another Campus and the  Employee's </a:t>
            </a:r>
            <a:r>
              <a:rPr lang="en-US" sz="2000" b="1" dirty="0">
                <a:solidFill>
                  <a:srgbClr val="0070C0"/>
                </a:solidFill>
              </a:rPr>
              <a:t>position is not redundant.</a:t>
            </a:r>
          </a:p>
          <a:p>
            <a:pPr indent="0">
              <a:spcBef>
                <a:spcPts val="0"/>
              </a:spcBef>
              <a:buNone/>
            </a:pPr>
            <a:endParaRPr lang="en-US" sz="500" b="1" dirty="0">
              <a:solidFill>
                <a:srgbClr val="0070C0"/>
              </a:solidFill>
            </a:endParaRPr>
          </a:p>
          <a:p>
            <a:pPr indent="0">
              <a:spcBef>
                <a:spcPts val="0"/>
              </a:spcBef>
              <a:buNone/>
            </a:pPr>
            <a:endParaRPr lang="en-US" sz="500" b="1" dirty="0" smtClean="0">
              <a:solidFill>
                <a:srgbClr val="0070C0"/>
              </a:solidFill>
            </a:endParaRPr>
          </a:p>
          <a:p>
            <a:pPr indent="0">
              <a:spcBef>
                <a:spcPts val="0"/>
              </a:spcBef>
              <a:buNone/>
            </a:pPr>
            <a:r>
              <a:rPr lang="en-US" sz="2000" b="1" dirty="0" smtClean="0">
                <a:solidFill>
                  <a:srgbClr val="0070C0"/>
                </a:solidFill>
              </a:rPr>
              <a:t>Entitlement </a:t>
            </a:r>
            <a:r>
              <a:rPr lang="en-US" sz="2000" dirty="0">
                <a:solidFill>
                  <a:srgbClr val="0070C0"/>
                </a:solidFill>
              </a:rPr>
              <a:t>- Concerns payment for the </a:t>
            </a:r>
            <a:r>
              <a:rPr lang="en-US" sz="2000" b="1" dirty="0">
                <a:solidFill>
                  <a:srgbClr val="0070C0"/>
                </a:solidFill>
              </a:rPr>
              <a:t>cost</a:t>
            </a:r>
            <a:r>
              <a:rPr lang="en-US" sz="2000" dirty="0">
                <a:solidFill>
                  <a:srgbClr val="0070C0"/>
                </a:solidFill>
              </a:rPr>
              <a:t> of travel and</a:t>
            </a:r>
          </a:p>
          <a:p>
            <a:pPr indent="0">
              <a:spcBef>
                <a:spcPts val="0"/>
              </a:spcBef>
              <a:buNone/>
            </a:pPr>
            <a:r>
              <a:rPr lang="en-US" sz="2000" b="1" dirty="0">
                <a:solidFill>
                  <a:srgbClr val="0070C0"/>
                </a:solidFill>
              </a:rPr>
              <a:t>time</a:t>
            </a:r>
            <a:r>
              <a:rPr lang="en-US" sz="2000" dirty="0">
                <a:solidFill>
                  <a:srgbClr val="0070C0"/>
                </a:solidFill>
              </a:rPr>
              <a:t> spent travelling.</a:t>
            </a:r>
          </a:p>
          <a:p>
            <a:pPr marL="285750" indent="-285750"/>
            <a:endParaRPr lang="en-US" sz="2000" dirty="0">
              <a:solidFill>
                <a:srgbClr val="0070C0"/>
              </a:solidFill>
            </a:endParaRPr>
          </a:p>
          <a:p>
            <a:pPr indent="0">
              <a:buNone/>
            </a:pPr>
            <a:endParaRPr lang="en-US" sz="2000" dirty="0" smtClean="0">
              <a:solidFill>
                <a:srgbClr val="0070C0"/>
              </a:solidFill>
            </a:endParaRPr>
          </a:p>
          <a:p>
            <a:pPr indent="0">
              <a:buNone/>
            </a:pPr>
            <a:endParaRPr lang="en-US" sz="2000" dirty="0">
              <a:solidFill>
                <a:srgbClr val="0070C0"/>
              </a:solidFill>
            </a:endParaRPr>
          </a:p>
          <a:p>
            <a:pPr marL="285750" indent="-285750"/>
            <a:endParaRPr lang="en-US" sz="2000" dirty="0">
              <a:solidFill>
                <a:srgbClr val="0070C0"/>
              </a:solidFill>
            </a:endParaRPr>
          </a:p>
        </p:txBody>
      </p:sp>
      <p:sp>
        <p:nvSpPr>
          <p:cNvPr id="6" name="Rectangle 5"/>
          <p:cNvSpPr/>
          <p:nvPr/>
        </p:nvSpPr>
        <p:spPr>
          <a:xfrm rot="1988780">
            <a:off x="6801328" y="816380"/>
            <a:ext cx="1997663"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NEW </a:t>
            </a:r>
            <a:r>
              <a:rPr lang="en-US" sz="2400" b="1" cap="none" spc="0" dirty="0" smtClean="0">
                <a:ln/>
                <a:solidFill>
                  <a:schemeClr val="accent4"/>
                </a:solidFill>
                <a:effectLst/>
              </a:rPr>
              <a:t>Clause</a:t>
            </a:r>
            <a:endParaRPr lang="en-US" sz="2400" b="1" cap="none" spc="0" dirty="0">
              <a:ln/>
              <a:solidFill>
                <a:schemeClr val="accent4"/>
              </a:solidFill>
              <a:effectLst/>
            </a:endParaRPr>
          </a:p>
        </p:txBody>
      </p:sp>
    </p:spTree>
    <p:extLst>
      <p:ext uri="{BB962C8B-B14F-4D97-AF65-F5344CB8AC3E}">
        <p14:creationId xmlns:p14="http://schemas.microsoft.com/office/powerpoint/2010/main" val="14181260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045001"/>
            <a:ext cx="6959112" cy="3173914"/>
          </a:xfrm>
        </p:spPr>
        <p:txBody>
          <a:bodyPr/>
          <a:lstStyle/>
          <a:p>
            <a:r>
              <a:rPr lang="en-AU" sz="3600" dirty="0" smtClean="0"/>
              <a:t>Part F – Hours of Work and Related Matters</a:t>
            </a:r>
            <a:br>
              <a:rPr lang="en-AU" sz="3600" dirty="0" smtClean="0"/>
            </a:br>
            <a:r>
              <a:rPr lang="en-AU" sz="3600" dirty="0"/>
              <a:t/>
            </a:r>
            <a:br>
              <a:rPr lang="en-AU" sz="3600" dirty="0"/>
            </a:br>
            <a:r>
              <a:rPr lang="en-AU" sz="2400" dirty="0" smtClean="0"/>
              <a:t/>
            </a:r>
            <a:br>
              <a:rPr lang="en-AU" sz="2400" dirty="0" smtClean="0"/>
            </a:br>
            <a:endParaRPr lang="en-AU" sz="2400" dirty="0"/>
          </a:p>
        </p:txBody>
      </p:sp>
      <p:sp>
        <p:nvSpPr>
          <p:cNvPr id="3" name="TextBox 2"/>
          <p:cNvSpPr txBox="1"/>
          <p:nvPr/>
        </p:nvSpPr>
        <p:spPr>
          <a:xfrm>
            <a:off x="658466" y="3259248"/>
            <a:ext cx="7043596" cy="3108543"/>
          </a:xfrm>
          <a:prstGeom prst="rect">
            <a:avLst/>
          </a:prstGeom>
          <a:noFill/>
        </p:spPr>
        <p:txBody>
          <a:bodyPr wrap="square" rtlCol="0">
            <a:spAutoFit/>
          </a:bodyPr>
          <a:lstStyle/>
          <a:p>
            <a:r>
              <a:rPr lang="en-US" sz="2800" dirty="0">
                <a:solidFill>
                  <a:schemeClr val="bg1"/>
                </a:solidFill>
                <a:latin typeface="Helvetica" panose="020B0604020202020204" pitchFamily="34" charset="0"/>
                <a:cs typeface="Helvetica" panose="020B0604020202020204" pitchFamily="34" charset="0"/>
              </a:rPr>
              <a:t>This part covers:</a:t>
            </a:r>
          </a:p>
          <a:p>
            <a:pPr marL="457200" indent="-45720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Hours of Work</a:t>
            </a:r>
          </a:p>
          <a:p>
            <a:pPr marL="457200" indent="-45720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Breaks</a:t>
            </a:r>
          </a:p>
          <a:p>
            <a:pPr marL="457200" indent="-45720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Rosters</a:t>
            </a:r>
          </a:p>
          <a:p>
            <a:pPr marL="457200" indent="-45720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Overtime</a:t>
            </a:r>
          </a:p>
          <a:p>
            <a:pPr marL="457200" indent="-45720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On-Call/ </a:t>
            </a:r>
            <a:r>
              <a:rPr lang="en-US" sz="2800" dirty="0" smtClean="0">
                <a:solidFill>
                  <a:schemeClr val="bg1"/>
                </a:solidFill>
                <a:latin typeface="Helvetica" panose="020B0604020202020204" pitchFamily="34" charset="0"/>
                <a:cs typeface="Helvetica" panose="020B0604020202020204" pitchFamily="34" charset="0"/>
              </a:rPr>
              <a:t>Recall</a:t>
            </a:r>
          </a:p>
          <a:p>
            <a:pPr marL="457200" indent="-457200">
              <a:buFont typeface="Arial" panose="020B0604020202020204" pitchFamily="34" charset="0"/>
              <a:buChar char="•"/>
            </a:pPr>
            <a:r>
              <a:rPr lang="en-US" sz="2800" dirty="0" smtClean="0">
                <a:solidFill>
                  <a:schemeClr val="bg1"/>
                </a:solidFill>
                <a:latin typeface="Helvetica" panose="020B0604020202020204" pitchFamily="34" charset="0"/>
                <a:cs typeface="Helvetica" panose="020B0604020202020204" pitchFamily="34" charset="0"/>
              </a:rPr>
              <a:t>Rest periods</a:t>
            </a:r>
            <a:endParaRPr lang="en-US" sz="2800"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5743791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42 – Hours of Work</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608526"/>
            <a:ext cx="7886700" cy="3520876"/>
          </a:xfrm>
        </p:spPr>
        <p:txBody>
          <a:bodyPr/>
          <a:lstStyle/>
          <a:p>
            <a:pPr indent="0">
              <a:buNone/>
            </a:pPr>
            <a:r>
              <a:rPr lang="en-US" sz="2000" b="1" dirty="0">
                <a:solidFill>
                  <a:srgbClr val="0070C0"/>
                </a:solidFill>
              </a:rPr>
              <a:t>10 HOUR SHIFTS</a:t>
            </a:r>
          </a:p>
          <a:p>
            <a:pPr marL="285750" indent="-285750"/>
            <a:r>
              <a:rPr lang="en-US" sz="2000" dirty="0">
                <a:solidFill>
                  <a:srgbClr val="0070C0"/>
                </a:solidFill>
              </a:rPr>
              <a:t>Rostering 10-hour shifts does not require  mutual agreement (updating to reflect  status quo</a:t>
            </a:r>
            <a:r>
              <a:rPr lang="en-US" sz="2000" dirty="0" smtClean="0">
                <a:solidFill>
                  <a:srgbClr val="0070C0"/>
                </a:solidFill>
              </a:rPr>
              <a:t>)</a:t>
            </a:r>
          </a:p>
          <a:p>
            <a:pPr marL="285750" indent="-285750"/>
            <a:endParaRPr lang="en-US" sz="2000" dirty="0">
              <a:solidFill>
                <a:srgbClr val="0070C0"/>
              </a:solidFill>
            </a:endParaRPr>
          </a:p>
          <a:p>
            <a:pPr marL="285750" indent="-285750"/>
            <a:endParaRPr lang="en-US" sz="2000" dirty="0">
              <a:solidFill>
                <a:srgbClr val="0070C0"/>
              </a:solidFill>
            </a:endParaRPr>
          </a:p>
          <a:p>
            <a:pPr marL="285750" indent="-285750"/>
            <a:endParaRPr lang="en-US" sz="2000" dirty="0" smtClean="0">
              <a:solidFill>
                <a:srgbClr val="0070C0"/>
              </a:solidFill>
            </a:endParaRPr>
          </a:p>
          <a:p>
            <a:pPr indent="0">
              <a:buNone/>
            </a:pPr>
            <a:endParaRPr lang="en-US" sz="2000" dirty="0" smtClean="0">
              <a:solidFill>
                <a:srgbClr val="0070C0"/>
              </a:solidFill>
            </a:endParaRPr>
          </a:p>
          <a:p>
            <a:pPr indent="0">
              <a:buNone/>
            </a:pPr>
            <a:endParaRPr lang="en-US" sz="2000" dirty="0">
              <a:solidFill>
                <a:srgbClr val="0070C0"/>
              </a:solidFill>
            </a:endParaRPr>
          </a:p>
          <a:p>
            <a:pPr marL="285750" indent="-285750"/>
            <a:endParaRPr lang="en-US" sz="2000" dirty="0">
              <a:solidFill>
                <a:srgbClr val="0070C0"/>
              </a:solidFill>
            </a:endParaRPr>
          </a:p>
        </p:txBody>
      </p:sp>
      <p:sp>
        <p:nvSpPr>
          <p:cNvPr id="6" name="Rectangle 5"/>
          <p:cNvSpPr/>
          <p:nvPr/>
        </p:nvSpPr>
        <p:spPr>
          <a:xfrm rot="1988780">
            <a:off x="6459090" y="816380"/>
            <a:ext cx="2682145"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Amended Clause</a:t>
            </a:r>
            <a:endParaRPr lang="en-US" sz="2400" b="1" cap="none" spc="0" dirty="0">
              <a:ln/>
              <a:solidFill>
                <a:schemeClr val="accent4"/>
              </a:solidFill>
              <a:effectLst/>
            </a:endParaRPr>
          </a:p>
        </p:txBody>
      </p:sp>
    </p:spTree>
    <p:extLst>
      <p:ext uri="{BB962C8B-B14F-4D97-AF65-F5344CB8AC3E}">
        <p14:creationId xmlns:p14="http://schemas.microsoft.com/office/powerpoint/2010/main" val="37031915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42 – Hours of Work (Cont.)</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608526"/>
            <a:ext cx="7886700" cy="3520876"/>
          </a:xfrm>
        </p:spPr>
        <p:txBody>
          <a:bodyPr/>
          <a:lstStyle/>
          <a:p>
            <a:pPr indent="0">
              <a:buNone/>
            </a:pPr>
            <a:r>
              <a:rPr lang="en-US" sz="2000" b="1" dirty="0">
                <a:solidFill>
                  <a:srgbClr val="0070C0"/>
                </a:solidFill>
              </a:rPr>
              <a:t>12 HOUR SHIFT CESSATION</a:t>
            </a:r>
          </a:p>
          <a:p>
            <a:pPr indent="0">
              <a:buNone/>
            </a:pPr>
            <a:r>
              <a:rPr lang="en-US" sz="2000" dirty="0">
                <a:solidFill>
                  <a:srgbClr val="0070C0"/>
                </a:solidFill>
              </a:rPr>
              <a:t>Process to end 12 hour shift arrangements  clarified - either as per the 12 hour shift  agreement or through clause 11 (Consultation)  and, where relevant, clause 12 (Redundancy  and associated entitlements)</a:t>
            </a:r>
          </a:p>
          <a:p>
            <a:pPr indent="0">
              <a:buNone/>
            </a:pPr>
            <a:endParaRPr lang="en-US" sz="2000" dirty="0" smtClean="0">
              <a:solidFill>
                <a:srgbClr val="0070C0"/>
              </a:solidFill>
            </a:endParaRPr>
          </a:p>
          <a:p>
            <a:pPr indent="0">
              <a:buNone/>
            </a:pPr>
            <a:r>
              <a:rPr lang="en-US" sz="2000" b="1" dirty="0" smtClean="0">
                <a:solidFill>
                  <a:srgbClr val="0070C0"/>
                </a:solidFill>
              </a:rPr>
              <a:t>Minimum </a:t>
            </a:r>
            <a:r>
              <a:rPr lang="en-US" sz="2000" b="1" dirty="0">
                <a:solidFill>
                  <a:srgbClr val="0070C0"/>
                </a:solidFill>
              </a:rPr>
              <a:t>breaks for 12 hour shift arrangement </a:t>
            </a:r>
            <a:r>
              <a:rPr lang="en-US" sz="2000" b="1" dirty="0" smtClean="0">
                <a:solidFill>
                  <a:srgbClr val="0070C0"/>
                </a:solidFill>
              </a:rPr>
              <a:t>as </a:t>
            </a:r>
            <a:r>
              <a:rPr lang="en-US" sz="2000" b="1" dirty="0">
                <a:solidFill>
                  <a:srgbClr val="0070C0"/>
                </a:solidFill>
              </a:rPr>
              <a:t>follows:</a:t>
            </a:r>
          </a:p>
          <a:p>
            <a:pPr marL="882900" lvl="1" indent="-342900"/>
            <a:r>
              <a:rPr lang="en-US" sz="2000" dirty="0">
                <a:solidFill>
                  <a:srgbClr val="0070C0"/>
                </a:solidFill>
              </a:rPr>
              <a:t>1 x 30 min unpaid meal </a:t>
            </a:r>
            <a:r>
              <a:rPr lang="en-US" sz="2000" dirty="0" smtClean="0">
                <a:solidFill>
                  <a:srgbClr val="0070C0"/>
                </a:solidFill>
              </a:rPr>
              <a:t>break; and</a:t>
            </a:r>
          </a:p>
          <a:p>
            <a:pPr marL="882900" lvl="1" indent="-342900"/>
            <a:r>
              <a:rPr lang="en-US" sz="2000" dirty="0" smtClean="0">
                <a:solidFill>
                  <a:srgbClr val="0070C0"/>
                </a:solidFill>
              </a:rPr>
              <a:t>1 </a:t>
            </a:r>
            <a:r>
              <a:rPr lang="en-US" sz="2000" dirty="0">
                <a:solidFill>
                  <a:srgbClr val="0070C0"/>
                </a:solidFill>
              </a:rPr>
              <a:t>x 20 min paid meal </a:t>
            </a:r>
            <a:r>
              <a:rPr lang="en-US" sz="2000" dirty="0" smtClean="0">
                <a:solidFill>
                  <a:srgbClr val="0070C0"/>
                </a:solidFill>
              </a:rPr>
              <a:t>break; and</a:t>
            </a:r>
          </a:p>
          <a:p>
            <a:pPr marL="882900" lvl="1" indent="-342900"/>
            <a:r>
              <a:rPr lang="en-US" sz="2000" dirty="0" smtClean="0">
                <a:solidFill>
                  <a:srgbClr val="0070C0"/>
                </a:solidFill>
              </a:rPr>
              <a:t>3x </a:t>
            </a:r>
            <a:r>
              <a:rPr lang="en-US" sz="2000" dirty="0">
                <a:solidFill>
                  <a:srgbClr val="0070C0"/>
                </a:solidFill>
              </a:rPr>
              <a:t>10 min paid tea breaks</a:t>
            </a:r>
          </a:p>
          <a:p>
            <a:pPr indent="0">
              <a:buNone/>
            </a:pPr>
            <a:endParaRPr lang="en-US" sz="2000" dirty="0">
              <a:solidFill>
                <a:srgbClr val="0070C0"/>
              </a:solidFill>
            </a:endParaRPr>
          </a:p>
          <a:p>
            <a:pPr marL="285750" indent="-285750"/>
            <a:endParaRPr lang="en-US" sz="2000" dirty="0">
              <a:solidFill>
                <a:srgbClr val="0070C0"/>
              </a:solidFill>
            </a:endParaRPr>
          </a:p>
          <a:p>
            <a:pPr marL="285750" indent="-285750"/>
            <a:endParaRPr lang="en-US" sz="2000" dirty="0" smtClean="0">
              <a:solidFill>
                <a:srgbClr val="0070C0"/>
              </a:solidFill>
            </a:endParaRPr>
          </a:p>
          <a:p>
            <a:pPr indent="0">
              <a:buNone/>
            </a:pPr>
            <a:endParaRPr lang="en-US" sz="2000" dirty="0" smtClean="0">
              <a:solidFill>
                <a:srgbClr val="0070C0"/>
              </a:solidFill>
            </a:endParaRPr>
          </a:p>
          <a:p>
            <a:pPr indent="0">
              <a:buNone/>
            </a:pPr>
            <a:endParaRPr lang="en-US" sz="2000" dirty="0">
              <a:solidFill>
                <a:srgbClr val="0070C0"/>
              </a:solidFill>
            </a:endParaRPr>
          </a:p>
          <a:p>
            <a:pPr marL="285750" indent="-285750"/>
            <a:endParaRPr lang="en-US" sz="2000" dirty="0">
              <a:solidFill>
                <a:srgbClr val="0070C0"/>
              </a:solidFill>
            </a:endParaRPr>
          </a:p>
        </p:txBody>
      </p:sp>
      <p:sp>
        <p:nvSpPr>
          <p:cNvPr id="6" name="Rectangle 5"/>
          <p:cNvSpPr/>
          <p:nvPr/>
        </p:nvSpPr>
        <p:spPr>
          <a:xfrm rot="1988780">
            <a:off x="6801331" y="816380"/>
            <a:ext cx="1997663"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NEW Clause</a:t>
            </a:r>
            <a:endParaRPr lang="en-US" sz="2400" b="1" cap="none" spc="0" dirty="0">
              <a:ln/>
              <a:solidFill>
                <a:schemeClr val="accent4"/>
              </a:solidFill>
              <a:effectLst/>
            </a:endParaRPr>
          </a:p>
        </p:txBody>
      </p:sp>
    </p:spTree>
    <p:extLst>
      <p:ext uri="{BB962C8B-B14F-4D97-AF65-F5344CB8AC3E}">
        <p14:creationId xmlns:p14="http://schemas.microsoft.com/office/powerpoint/2010/main" val="31624622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44 – Breaks</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608526"/>
            <a:ext cx="7886700" cy="3520876"/>
          </a:xfrm>
        </p:spPr>
        <p:txBody>
          <a:bodyPr/>
          <a:lstStyle/>
          <a:p>
            <a:pPr indent="0">
              <a:buNone/>
            </a:pPr>
            <a:r>
              <a:rPr lang="en-US" sz="2000" b="1" dirty="0">
                <a:solidFill>
                  <a:srgbClr val="0070C0"/>
                </a:solidFill>
              </a:rPr>
              <a:t>ESCALATION PROCESS</a:t>
            </a:r>
          </a:p>
          <a:p>
            <a:pPr marL="342900" indent="-342900"/>
            <a:r>
              <a:rPr lang="en-US" sz="2000" dirty="0">
                <a:solidFill>
                  <a:srgbClr val="0070C0"/>
                </a:solidFill>
              </a:rPr>
              <a:t>Employers to explain in writing the steps to be taken if employee  doesn’t take a scheduled meal break (escalation process) with a  view to:</a:t>
            </a:r>
          </a:p>
          <a:p>
            <a:pPr marL="882900" lvl="1" indent="-342900"/>
            <a:r>
              <a:rPr lang="en-US" sz="2000" dirty="0">
                <a:solidFill>
                  <a:srgbClr val="0070C0"/>
                </a:solidFill>
              </a:rPr>
              <a:t>Wherever possible, rescheduling and taking meal break during shift,  and</a:t>
            </a:r>
          </a:p>
          <a:p>
            <a:pPr marL="882900" lvl="1" indent="-342900"/>
            <a:r>
              <a:rPr lang="en-US" sz="2000" dirty="0">
                <a:solidFill>
                  <a:srgbClr val="0070C0"/>
                </a:solidFill>
              </a:rPr>
              <a:t>Considering whether any additional action is required to address the  causes of meal breaks not being taken and to reduce the likelihood of  recurrence</a:t>
            </a:r>
          </a:p>
          <a:p>
            <a:pPr indent="0">
              <a:buNone/>
            </a:pPr>
            <a:endParaRPr lang="en-US" sz="2000" dirty="0">
              <a:solidFill>
                <a:srgbClr val="0070C0"/>
              </a:solidFill>
            </a:endParaRPr>
          </a:p>
          <a:p>
            <a:pPr marL="285750" indent="-285750"/>
            <a:endParaRPr lang="en-US" sz="2000" dirty="0">
              <a:solidFill>
                <a:srgbClr val="0070C0"/>
              </a:solidFill>
            </a:endParaRPr>
          </a:p>
          <a:p>
            <a:pPr marL="285750" indent="-285750"/>
            <a:endParaRPr lang="en-US" sz="2000" dirty="0" smtClean="0">
              <a:solidFill>
                <a:srgbClr val="0070C0"/>
              </a:solidFill>
            </a:endParaRPr>
          </a:p>
          <a:p>
            <a:pPr indent="0">
              <a:buNone/>
            </a:pPr>
            <a:endParaRPr lang="en-US" sz="2000" dirty="0" smtClean="0">
              <a:solidFill>
                <a:srgbClr val="0070C0"/>
              </a:solidFill>
            </a:endParaRPr>
          </a:p>
          <a:p>
            <a:pPr indent="0">
              <a:buNone/>
            </a:pPr>
            <a:endParaRPr lang="en-US" sz="2000" dirty="0">
              <a:solidFill>
                <a:srgbClr val="0070C0"/>
              </a:solidFill>
            </a:endParaRPr>
          </a:p>
          <a:p>
            <a:pPr marL="285750" indent="-285750"/>
            <a:endParaRPr lang="en-US" sz="2000" dirty="0">
              <a:solidFill>
                <a:srgbClr val="0070C0"/>
              </a:solidFill>
            </a:endParaRPr>
          </a:p>
        </p:txBody>
      </p:sp>
      <p:sp>
        <p:nvSpPr>
          <p:cNvPr id="6" name="Rectangle 5"/>
          <p:cNvSpPr/>
          <p:nvPr/>
        </p:nvSpPr>
        <p:spPr>
          <a:xfrm rot="1988780">
            <a:off x="6801331" y="816380"/>
            <a:ext cx="1997663"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NEW Clause</a:t>
            </a:r>
            <a:endParaRPr lang="en-US" sz="2400" b="1" cap="none" spc="0" dirty="0">
              <a:ln/>
              <a:solidFill>
                <a:schemeClr val="accent4"/>
              </a:solidFill>
              <a:effectLst/>
            </a:endParaRPr>
          </a:p>
        </p:txBody>
      </p:sp>
    </p:spTree>
    <p:extLst>
      <p:ext uri="{BB962C8B-B14F-4D97-AF65-F5344CB8AC3E}">
        <p14:creationId xmlns:p14="http://schemas.microsoft.com/office/powerpoint/2010/main" val="26468773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44.3 – Clothing Change </a:t>
            </a:r>
            <a:br>
              <a:rPr lang="en-AU" dirty="0" smtClean="0">
                <a:solidFill>
                  <a:schemeClr val="tx1">
                    <a:lumMod val="90000"/>
                    <a:lumOff val="10000"/>
                  </a:schemeClr>
                </a:solidFill>
              </a:rPr>
            </a:br>
            <a:r>
              <a:rPr lang="en-AU" dirty="0" smtClean="0">
                <a:solidFill>
                  <a:schemeClr val="tx1">
                    <a:lumMod val="90000"/>
                    <a:lumOff val="10000"/>
                  </a:schemeClr>
                </a:solidFill>
              </a:rPr>
              <a:t>Break</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608526"/>
            <a:ext cx="7886700" cy="3520876"/>
          </a:xfrm>
        </p:spPr>
        <p:txBody>
          <a:bodyPr/>
          <a:lstStyle/>
          <a:p>
            <a:pPr indent="0">
              <a:buNone/>
            </a:pPr>
            <a:r>
              <a:rPr lang="en-US" sz="2000" dirty="0">
                <a:solidFill>
                  <a:srgbClr val="0070C0"/>
                </a:solidFill>
              </a:rPr>
              <a:t>Requirement to have  local arrangements for  employees who are  required to change at  the hospital (such as  theatre staff) with this to  occur during the shift.</a:t>
            </a:r>
          </a:p>
          <a:p>
            <a:pPr indent="0">
              <a:buNone/>
            </a:pPr>
            <a:endParaRPr lang="en-US" sz="2000" dirty="0">
              <a:solidFill>
                <a:srgbClr val="0070C0"/>
              </a:solidFill>
            </a:endParaRPr>
          </a:p>
          <a:p>
            <a:pPr marL="285750" indent="-285750"/>
            <a:endParaRPr lang="en-US" sz="2000" dirty="0">
              <a:solidFill>
                <a:srgbClr val="0070C0"/>
              </a:solidFill>
            </a:endParaRPr>
          </a:p>
          <a:p>
            <a:pPr marL="285750" indent="-285750"/>
            <a:endParaRPr lang="en-US" sz="2000" dirty="0" smtClean="0">
              <a:solidFill>
                <a:srgbClr val="0070C0"/>
              </a:solidFill>
            </a:endParaRPr>
          </a:p>
          <a:p>
            <a:pPr indent="0">
              <a:buNone/>
            </a:pPr>
            <a:endParaRPr lang="en-US" sz="2000" dirty="0" smtClean="0">
              <a:solidFill>
                <a:srgbClr val="0070C0"/>
              </a:solidFill>
            </a:endParaRPr>
          </a:p>
          <a:p>
            <a:pPr indent="0">
              <a:buNone/>
            </a:pPr>
            <a:endParaRPr lang="en-US" sz="2000" dirty="0">
              <a:solidFill>
                <a:srgbClr val="0070C0"/>
              </a:solidFill>
            </a:endParaRPr>
          </a:p>
          <a:p>
            <a:pPr marL="285750" indent="-285750"/>
            <a:endParaRPr lang="en-US" sz="2000" dirty="0">
              <a:solidFill>
                <a:srgbClr val="0070C0"/>
              </a:solidFill>
            </a:endParaRPr>
          </a:p>
        </p:txBody>
      </p:sp>
      <p:sp>
        <p:nvSpPr>
          <p:cNvPr id="6" name="Rectangle 5"/>
          <p:cNvSpPr/>
          <p:nvPr/>
        </p:nvSpPr>
        <p:spPr>
          <a:xfrm rot="1988780">
            <a:off x="6485540" y="816380"/>
            <a:ext cx="262924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NEW Sub-clause</a:t>
            </a:r>
            <a:endParaRPr lang="en-US" sz="2400" b="1" cap="none" spc="0" dirty="0">
              <a:ln/>
              <a:solidFill>
                <a:schemeClr val="accent4"/>
              </a:solidFill>
              <a:effectLst/>
            </a:endParaRPr>
          </a:p>
        </p:txBody>
      </p:sp>
    </p:spTree>
    <p:extLst>
      <p:ext uri="{BB962C8B-B14F-4D97-AF65-F5344CB8AC3E}">
        <p14:creationId xmlns:p14="http://schemas.microsoft.com/office/powerpoint/2010/main" val="9116708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45 – Rosters</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608526"/>
            <a:ext cx="7886700" cy="3520876"/>
          </a:xfrm>
        </p:spPr>
        <p:txBody>
          <a:bodyPr/>
          <a:lstStyle/>
          <a:p>
            <a:pPr indent="0">
              <a:buNone/>
            </a:pPr>
            <a:r>
              <a:rPr lang="en-US" sz="2000" b="1" dirty="0">
                <a:solidFill>
                  <a:srgbClr val="0070C0"/>
                </a:solidFill>
              </a:rPr>
              <a:t>Key Changes include:</a:t>
            </a:r>
          </a:p>
          <a:p>
            <a:pPr marL="342900" indent="-342900"/>
            <a:r>
              <a:rPr lang="en-US" sz="2000" b="1" dirty="0">
                <a:solidFill>
                  <a:srgbClr val="0070C0"/>
                </a:solidFill>
              </a:rPr>
              <a:t>Posting of roster </a:t>
            </a:r>
            <a:r>
              <a:rPr lang="en-US" sz="2000" dirty="0">
                <a:solidFill>
                  <a:srgbClr val="0070C0"/>
                </a:solidFill>
              </a:rPr>
              <a:t>– at least 28 days in advance.</a:t>
            </a:r>
          </a:p>
          <a:p>
            <a:pPr marL="342900" indent="-342900"/>
            <a:r>
              <a:rPr lang="en-US" sz="2000" b="1" dirty="0">
                <a:solidFill>
                  <a:srgbClr val="0070C0"/>
                </a:solidFill>
              </a:rPr>
              <a:t>On-call roster </a:t>
            </a:r>
            <a:r>
              <a:rPr lang="en-US" sz="2000" dirty="0">
                <a:solidFill>
                  <a:srgbClr val="0070C0"/>
                </a:solidFill>
              </a:rPr>
              <a:t>– Clear obligation to post written on-call roster</a:t>
            </a:r>
          </a:p>
          <a:p>
            <a:pPr marL="882900" lvl="1" indent="-342900"/>
            <a:r>
              <a:rPr lang="en-US" sz="2000" dirty="0">
                <a:solidFill>
                  <a:srgbClr val="0070C0"/>
                </a:solidFill>
              </a:rPr>
              <a:t>At least 28 days in advance</a:t>
            </a:r>
          </a:p>
          <a:p>
            <a:pPr marL="882900" lvl="1" indent="-342900"/>
            <a:r>
              <a:rPr lang="en-US" sz="2000" dirty="0">
                <a:solidFill>
                  <a:srgbClr val="0070C0"/>
                </a:solidFill>
              </a:rPr>
              <a:t>Limited to planned on-call</a:t>
            </a:r>
          </a:p>
          <a:p>
            <a:pPr marL="882900" lvl="1" indent="-342900"/>
            <a:r>
              <a:rPr lang="en-US" sz="2000" dirty="0">
                <a:solidFill>
                  <a:srgbClr val="0070C0"/>
                </a:solidFill>
              </a:rPr>
              <a:t>May be separate to standard roster</a:t>
            </a:r>
          </a:p>
          <a:p>
            <a:pPr marL="342900" indent="-342900"/>
            <a:r>
              <a:rPr lang="en-US" sz="2000" b="1" dirty="0">
                <a:solidFill>
                  <a:srgbClr val="0070C0"/>
                </a:solidFill>
              </a:rPr>
              <a:t>Change of roster allowance </a:t>
            </a:r>
            <a:r>
              <a:rPr lang="en-US" sz="2000" dirty="0">
                <a:solidFill>
                  <a:srgbClr val="0070C0"/>
                </a:solidFill>
              </a:rPr>
              <a:t>– Amended from 1 July 2020</a:t>
            </a:r>
          </a:p>
          <a:p>
            <a:pPr marL="882900" lvl="1" indent="-342900"/>
            <a:r>
              <a:rPr lang="en-US" sz="2000" dirty="0">
                <a:solidFill>
                  <a:srgbClr val="0070C0"/>
                </a:solidFill>
              </a:rPr>
              <a:t>Without 14 days notice – 2.5% of Base rate (as defined)</a:t>
            </a:r>
          </a:p>
          <a:p>
            <a:pPr marL="882900" lvl="1" indent="-342900"/>
            <a:r>
              <a:rPr lang="en-US" sz="2000" dirty="0">
                <a:solidFill>
                  <a:srgbClr val="0070C0"/>
                </a:solidFill>
              </a:rPr>
              <a:t>Without seven days notice – 5% of Base rate (as defined)</a:t>
            </a:r>
          </a:p>
          <a:p>
            <a:pPr indent="0">
              <a:buNone/>
            </a:pPr>
            <a:endParaRPr lang="en-US" sz="2000" dirty="0">
              <a:solidFill>
                <a:srgbClr val="0070C0"/>
              </a:solidFill>
            </a:endParaRPr>
          </a:p>
          <a:p>
            <a:pPr marL="285750" indent="-285750"/>
            <a:endParaRPr lang="en-US" sz="2000" dirty="0">
              <a:solidFill>
                <a:srgbClr val="0070C0"/>
              </a:solidFill>
            </a:endParaRPr>
          </a:p>
          <a:p>
            <a:pPr marL="285750" indent="-285750"/>
            <a:endParaRPr lang="en-US" sz="2000" dirty="0" smtClean="0">
              <a:solidFill>
                <a:srgbClr val="0070C0"/>
              </a:solidFill>
            </a:endParaRPr>
          </a:p>
          <a:p>
            <a:pPr indent="0">
              <a:buNone/>
            </a:pPr>
            <a:endParaRPr lang="en-US" sz="2000" dirty="0" smtClean="0">
              <a:solidFill>
                <a:srgbClr val="0070C0"/>
              </a:solidFill>
            </a:endParaRPr>
          </a:p>
          <a:p>
            <a:pPr indent="0">
              <a:buNone/>
            </a:pPr>
            <a:endParaRPr lang="en-US" sz="2000" dirty="0">
              <a:solidFill>
                <a:srgbClr val="0070C0"/>
              </a:solidFill>
            </a:endParaRPr>
          </a:p>
          <a:p>
            <a:pPr marL="285750" indent="-285750"/>
            <a:endParaRPr lang="en-US" sz="2000" dirty="0">
              <a:solidFill>
                <a:srgbClr val="0070C0"/>
              </a:solidFill>
            </a:endParaRPr>
          </a:p>
        </p:txBody>
      </p:sp>
      <p:sp>
        <p:nvSpPr>
          <p:cNvPr id="6" name="Rectangle 5"/>
          <p:cNvSpPr/>
          <p:nvPr/>
        </p:nvSpPr>
        <p:spPr>
          <a:xfrm rot="1988780">
            <a:off x="6459094" y="816380"/>
            <a:ext cx="2682145"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Amended Clause</a:t>
            </a:r>
            <a:endParaRPr lang="en-US" sz="2400" b="1" cap="none" spc="0" dirty="0">
              <a:ln/>
              <a:solidFill>
                <a:schemeClr val="accent4"/>
              </a:solidFill>
              <a:effectLst/>
            </a:endParaRPr>
          </a:p>
        </p:txBody>
      </p:sp>
    </p:spTree>
    <p:extLst>
      <p:ext uri="{BB962C8B-B14F-4D97-AF65-F5344CB8AC3E}">
        <p14:creationId xmlns:p14="http://schemas.microsoft.com/office/powerpoint/2010/main" val="3134535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48 – Special Rates for </a:t>
            </a:r>
            <a:br>
              <a:rPr lang="en-AU" dirty="0" smtClean="0">
                <a:solidFill>
                  <a:schemeClr val="tx1">
                    <a:lumMod val="90000"/>
                    <a:lumOff val="10000"/>
                  </a:schemeClr>
                </a:solidFill>
              </a:rPr>
            </a:br>
            <a:r>
              <a:rPr lang="en-AU" dirty="0" smtClean="0">
                <a:solidFill>
                  <a:schemeClr val="tx1">
                    <a:lumMod val="90000"/>
                    <a:lumOff val="10000"/>
                  </a:schemeClr>
                </a:solidFill>
              </a:rPr>
              <a:t>Saturdays &amp; Sundays</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608526"/>
            <a:ext cx="7886700" cy="3520876"/>
          </a:xfrm>
        </p:spPr>
        <p:txBody>
          <a:bodyPr/>
          <a:lstStyle/>
          <a:p>
            <a:pPr indent="0">
              <a:buNone/>
            </a:pPr>
            <a:r>
              <a:rPr lang="en-US" sz="2000" b="1" dirty="0" smtClean="0">
                <a:solidFill>
                  <a:srgbClr val="0070C0"/>
                </a:solidFill>
              </a:rPr>
              <a:t>Explicit Rates for Casuals: </a:t>
            </a:r>
          </a:p>
          <a:p>
            <a:pPr indent="0">
              <a:buNone/>
            </a:pPr>
            <a:endParaRPr lang="en-US" sz="2000" dirty="0">
              <a:solidFill>
                <a:srgbClr val="0070C0"/>
              </a:solidFill>
            </a:endParaRPr>
          </a:p>
          <a:p>
            <a:pPr indent="0">
              <a:buNone/>
            </a:pPr>
            <a:r>
              <a:rPr lang="en-US" sz="2000" dirty="0" smtClean="0">
                <a:solidFill>
                  <a:srgbClr val="0070C0"/>
                </a:solidFill>
              </a:rPr>
              <a:t>“</a:t>
            </a:r>
            <a:r>
              <a:rPr lang="en-US" sz="2000" dirty="0">
                <a:solidFill>
                  <a:srgbClr val="0070C0"/>
                </a:solidFill>
              </a:rPr>
              <a:t>all rostered time of ordinary duty  performed between midnight on  Friday and midnight on Sunday will be  paid for at the rate of time and a </a:t>
            </a:r>
            <a:r>
              <a:rPr lang="en-US" sz="2000" dirty="0" smtClean="0">
                <a:solidFill>
                  <a:srgbClr val="0070C0"/>
                </a:solidFill>
              </a:rPr>
              <a:t>half plus the casual loading (that is, 175%)” </a:t>
            </a:r>
            <a:endParaRPr lang="en-US" sz="2000" dirty="0">
              <a:solidFill>
                <a:srgbClr val="0070C0"/>
              </a:solidFill>
            </a:endParaRPr>
          </a:p>
          <a:p>
            <a:pPr indent="0">
              <a:buNone/>
            </a:pPr>
            <a:endParaRPr lang="en-US" sz="2000" dirty="0">
              <a:solidFill>
                <a:srgbClr val="0070C0"/>
              </a:solidFill>
            </a:endParaRPr>
          </a:p>
          <a:p>
            <a:pPr marL="285750" indent="-285750"/>
            <a:endParaRPr lang="en-US" sz="2000" dirty="0">
              <a:solidFill>
                <a:srgbClr val="0070C0"/>
              </a:solidFill>
            </a:endParaRPr>
          </a:p>
          <a:p>
            <a:pPr marL="285750" indent="-285750"/>
            <a:endParaRPr lang="en-US" sz="2000" dirty="0" smtClean="0">
              <a:solidFill>
                <a:srgbClr val="0070C0"/>
              </a:solidFill>
            </a:endParaRPr>
          </a:p>
          <a:p>
            <a:pPr indent="0">
              <a:buNone/>
            </a:pPr>
            <a:endParaRPr lang="en-US" sz="2000" dirty="0" smtClean="0">
              <a:solidFill>
                <a:srgbClr val="0070C0"/>
              </a:solidFill>
            </a:endParaRPr>
          </a:p>
          <a:p>
            <a:pPr indent="0">
              <a:buNone/>
            </a:pPr>
            <a:endParaRPr lang="en-US" sz="2000" dirty="0">
              <a:solidFill>
                <a:srgbClr val="0070C0"/>
              </a:solidFill>
            </a:endParaRPr>
          </a:p>
          <a:p>
            <a:pPr marL="285750" indent="-285750"/>
            <a:endParaRPr lang="en-US" sz="2000" dirty="0">
              <a:solidFill>
                <a:srgbClr val="0070C0"/>
              </a:solidFill>
            </a:endParaRPr>
          </a:p>
        </p:txBody>
      </p:sp>
      <p:sp>
        <p:nvSpPr>
          <p:cNvPr id="6" name="Rectangle 5"/>
          <p:cNvSpPr/>
          <p:nvPr/>
        </p:nvSpPr>
        <p:spPr>
          <a:xfrm rot="1988780">
            <a:off x="6459094" y="816380"/>
            <a:ext cx="2682145"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Amended Clause</a:t>
            </a:r>
            <a:endParaRPr lang="en-US" sz="2400" b="1" cap="none" spc="0" dirty="0">
              <a:ln/>
              <a:solidFill>
                <a:schemeClr val="accent4"/>
              </a:solidFill>
              <a:effectLst/>
            </a:endParaRPr>
          </a:p>
        </p:txBody>
      </p:sp>
    </p:spTree>
    <p:extLst>
      <p:ext uri="{BB962C8B-B14F-4D97-AF65-F5344CB8AC3E}">
        <p14:creationId xmlns:p14="http://schemas.microsoft.com/office/powerpoint/2010/main" val="38999697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49 – Overtime</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608526"/>
            <a:ext cx="7886700" cy="3520876"/>
          </a:xfrm>
        </p:spPr>
        <p:txBody>
          <a:bodyPr/>
          <a:lstStyle/>
          <a:p>
            <a:pPr indent="0">
              <a:buNone/>
            </a:pPr>
            <a:r>
              <a:rPr lang="en-US" sz="2000" b="1" dirty="0" smtClean="0">
                <a:solidFill>
                  <a:srgbClr val="0070C0"/>
                </a:solidFill>
              </a:rPr>
              <a:t>Explicit Rates for Casuals: </a:t>
            </a:r>
          </a:p>
          <a:p>
            <a:pPr marL="342900" indent="-342900"/>
            <a:r>
              <a:rPr lang="en-US" sz="2000" dirty="0" smtClean="0">
                <a:solidFill>
                  <a:srgbClr val="0070C0"/>
                </a:solidFill>
              </a:rPr>
              <a:t>Monday </a:t>
            </a:r>
            <a:r>
              <a:rPr lang="en-US" sz="2000" dirty="0">
                <a:solidFill>
                  <a:srgbClr val="0070C0"/>
                </a:solidFill>
              </a:rPr>
              <a:t>to Friday (inclusive) – time and a half for the first  two hours plus casual loading (175%), double time plus  casual loading thereafter (225%);</a:t>
            </a:r>
          </a:p>
          <a:p>
            <a:pPr marL="342900" indent="-342900"/>
            <a:r>
              <a:rPr lang="en-US" sz="2000" dirty="0">
                <a:solidFill>
                  <a:srgbClr val="0070C0"/>
                </a:solidFill>
              </a:rPr>
              <a:t>Saturday to Sunday (inclusive) – double time plus casual  loading (225%).</a:t>
            </a:r>
          </a:p>
          <a:p>
            <a:pPr indent="0">
              <a:buNone/>
            </a:pPr>
            <a:endParaRPr lang="en-US" sz="2000" dirty="0" smtClean="0">
              <a:solidFill>
                <a:srgbClr val="0070C0"/>
              </a:solidFill>
            </a:endParaRPr>
          </a:p>
          <a:p>
            <a:pPr indent="0">
              <a:buNone/>
            </a:pPr>
            <a:endParaRPr lang="en-US" sz="700" b="1" dirty="0" smtClean="0">
              <a:solidFill>
                <a:srgbClr val="0070C0"/>
              </a:solidFill>
            </a:endParaRPr>
          </a:p>
          <a:p>
            <a:pPr indent="0">
              <a:buNone/>
            </a:pPr>
            <a:r>
              <a:rPr lang="en-US" sz="2000" b="1" dirty="0" smtClean="0">
                <a:solidFill>
                  <a:srgbClr val="0070C0"/>
                </a:solidFill>
              </a:rPr>
              <a:t>Calculation </a:t>
            </a:r>
            <a:r>
              <a:rPr lang="en-US" sz="2000" b="1" dirty="0">
                <a:solidFill>
                  <a:srgbClr val="0070C0"/>
                </a:solidFill>
              </a:rPr>
              <a:t>- each day or shift stands alone:</a:t>
            </a:r>
          </a:p>
          <a:p>
            <a:pPr indent="0">
              <a:buNone/>
            </a:pPr>
            <a:r>
              <a:rPr lang="en-US" sz="2000" dirty="0">
                <a:solidFill>
                  <a:srgbClr val="0070C0"/>
                </a:solidFill>
              </a:rPr>
              <a:t>Where a period of overtime worked commences on one  day and finishes on another, the calculation of overtime  will be treated as if the overtime took place in a single day  or shift.</a:t>
            </a:r>
          </a:p>
          <a:p>
            <a:pPr indent="0">
              <a:buNone/>
            </a:pPr>
            <a:endParaRPr lang="en-US" sz="2000" dirty="0">
              <a:solidFill>
                <a:srgbClr val="0070C0"/>
              </a:solidFill>
            </a:endParaRPr>
          </a:p>
          <a:p>
            <a:pPr marL="285750" indent="-285750"/>
            <a:endParaRPr lang="en-US" sz="2000" dirty="0">
              <a:solidFill>
                <a:srgbClr val="0070C0"/>
              </a:solidFill>
            </a:endParaRPr>
          </a:p>
          <a:p>
            <a:pPr marL="285750" indent="-285750"/>
            <a:endParaRPr lang="en-US" sz="2000" dirty="0" smtClean="0">
              <a:solidFill>
                <a:srgbClr val="0070C0"/>
              </a:solidFill>
            </a:endParaRPr>
          </a:p>
          <a:p>
            <a:pPr indent="0">
              <a:buNone/>
            </a:pPr>
            <a:endParaRPr lang="en-US" sz="2000" dirty="0" smtClean="0">
              <a:solidFill>
                <a:srgbClr val="0070C0"/>
              </a:solidFill>
            </a:endParaRPr>
          </a:p>
          <a:p>
            <a:pPr indent="0">
              <a:buNone/>
            </a:pPr>
            <a:endParaRPr lang="en-US" sz="2000" dirty="0">
              <a:solidFill>
                <a:srgbClr val="0070C0"/>
              </a:solidFill>
            </a:endParaRPr>
          </a:p>
          <a:p>
            <a:pPr marL="285750" indent="-285750"/>
            <a:endParaRPr lang="en-US" sz="2000" dirty="0">
              <a:solidFill>
                <a:srgbClr val="0070C0"/>
              </a:solidFill>
            </a:endParaRPr>
          </a:p>
        </p:txBody>
      </p:sp>
      <p:sp>
        <p:nvSpPr>
          <p:cNvPr id="6" name="Rectangle 5"/>
          <p:cNvSpPr/>
          <p:nvPr/>
        </p:nvSpPr>
        <p:spPr>
          <a:xfrm>
            <a:off x="628650" y="1146861"/>
            <a:ext cx="2682145"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Amended Clause</a:t>
            </a:r>
            <a:endParaRPr lang="en-US" sz="2400" b="1" cap="none" spc="0" dirty="0">
              <a:ln/>
              <a:solidFill>
                <a:schemeClr val="accent4"/>
              </a:solidFill>
              <a:effectLst/>
            </a:endParaRPr>
          </a:p>
        </p:txBody>
      </p:sp>
      <p:sp>
        <p:nvSpPr>
          <p:cNvPr id="5" name="Rectangle 4"/>
          <p:cNvSpPr/>
          <p:nvPr/>
        </p:nvSpPr>
        <p:spPr>
          <a:xfrm>
            <a:off x="628650" y="3933819"/>
            <a:ext cx="1962397"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Clarification</a:t>
            </a:r>
            <a:endParaRPr lang="en-US" sz="2400" b="1" cap="none" spc="0" dirty="0">
              <a:ln/>
              <a:solidFill>
                <a:schemeClr val="accent4"/>
              </a:solidFill>
              <a:effectLst/>
            </a:endParaRPr>
          </a:p>
        </p:txBody>
      </p:sp>
    </p:spTree>
    <p:extLst>
      <p:ext uri="{BB962C8B-B14F-4D97-AF65-F5344CB8AC3E}">
        <p14:creationId xmlns:p14="http://schemas.microsoft.com/office/powerpoint/2010/main" val="30634352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49 – Overtime (Cont.) </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608526"/>
            <a:ext cx="7886700" cy="3520876"/>
          </a:xfrm>
        </p:spPr>
        <p:txBody>
          <a:bodyPr/>
          <a:lstStyle/>
          <a:p>
            <a:pPr indent="0">
              <a:buNone/>
            </a:pPr>
            <a:r>
              <a:rPr lang="en-US" sz="2000" b="1" dirty="0">
                <a:solidFill>
                  <a:srgbClr val="0070C0"/>
                </a:solidFill>
              </a:rPr>
              <a:t>REST BREAK DURING OVERTIME</a:t>
            </a:r>
          </a:p>
          <a:p>
            <a:pPr marL="342900" indent="-342900"/>
            <a:r>
              <a:rPr lang="en-US" sz="2000" dirty="0">
                <a:solidFill>
                  <a:srgbClr val="0070C0"/>
                </a:solidFill>
              </a:rPr>
              <a:t>An Employee working overtime will receive  a rest break of 20 minutes after each four  hours of overtime worked if required to  continue to work after the break.</a:t>
            </a:r>
          </a:p>
          <a:p>
            <a:pPr indent="0">
              <a:buNone/>
            </a:pPr>
            <a:endParaRPr lang="en-US" sz="2000" b="1" dirty="0">
              <a:solidFill>
                <a:srgbClr val="0070C0"/>
              </a:solidFill>
            </a:endParaRPr>
          </a:p>
          <a:p>
            <a:pPr indent="0">
              <a:buNone/>
            </a:pPr>
            <a:r>
              <a:rPr lang="en-US" sz="2000" b="1" dirty="0">
                <a:solidFill>
                  <a:srgbClr val="0070C0"/>
                </a:solidFill>
              </a:rPr>
              <a:t>APPROVAL OF OVERTIME</a:t>
            </a:r>
          </a:p>
          <a:p>
            <a:pPr marL="342900" indent="-342900"/>
            <a:r>
              <a:rPr lang="en-US" sz="2000" dirty="0">
                <a:solidFill>
                  <a:srgbClr val="0070C0"/>
                </a:solidFill>
              </a:rPr>
              <a:t>Clause outlines that a direction made by the  nurse or midwife in charge for an Employee  to work overtime is a direction or request of  the Employer.</a:t>
            </a:r>
          </a:p>
          <a:p>
            <a:pPr indent="0">
              <a:buNone/>
            </a:pPr>
            <a:endParaRPr lang="en-US" sz="2000" dirty="0">
              <a:solidFill>
                <a:srgbClr val="0070C0"/>
              </a:solidFill>
            </a:endParaRPr>
          </a:p>
          <a:p>
            <a:pPr marL="285750" indent="-285750"/>
            <a:endParaRPr lang="en-US" sz="2000" dirty="0">
              <a:solidFill>
                <a:srgbClr val="0070C0"/>
              </a:solidFill>
            </a:endParaRPr>
          </a:p>
          <a:p>
            <a:pPr marL="285750" indent="-285750"/>
            <a:endParaRPr lang="en-US" sz="2000" dirty="0" smtClean="0">
              <a:solidFill>
                <a:srgbClr val="0070C0"/>
              </a:solidFill>
            </a:endParaRPr>
          </a:p>
          <a:p>
            <a:pPr indent="0">
              <a:buNone/>
            </a:pPr>
            <a:endParaRPr lang="en-US" sz="2000" dirty="0" smtClean="0">
              <a:solidFill>
                <a:srgbClr val="0070C0"/>
              </a:solidFill>
            </a:endParaRPr>
          </a:p>
          <a:p>
            <a:pPr indent="0">
              <a:buNone/>
            </a:pPr>
            <a:endParaRPr lang="en-US" sz="2000" dirty="0">
              <a:solidFill>
                <a:srgbClr val="0070C0"/>
              </a:solidFill>
            </a:endParaRPr>
          </a:p>
          <a:p>
            <a:pPr marL="285750" indent="-285750"/>
            <a:endParaRPr lang="en-US" sz="2000" dirty="0">
              <a:solidFill>
                <a:srgbClr val="0070C0"/>
              </a:solidFill>
            </a:endParaRPr>
          </a:p>
        </p:txBody>
      </p:sp>
      <p:sp>
        <p:nvSpPr>
          <p:cNvPr id="6" name="Rectangle 5"/>
          <p:cNvSpPr/>
          <p:nvPr/>
        </p:nvSpPr>
        <p:spPr>
          <a:xfrm>
            <a:off x="655100" y="1146861"/>
            <a:ext cx="262924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NEW Sub-clause</a:t>
            </a:r>
            <a:endParaRPr lang="en-US" sz="2400" b="1" cap="none" spc="0" dirty="0">
              <a:ln/>
              <a:solidFill>
                <a:schemeClr val="accent4"/>
              </a:solidFill>
              <a:effectLst/>
            </a:endParaRPr>
          </a:p>
        </p:txBody>
      </p:sp>
    </p:spTree>
    <p:extLst>
      <p:ext uri="{BB962C8B-B14F-4D97-AF65-F5344CB8AC3E}">
        <p14:creationId xmlns:p14="http://schemas.microsoft.com/office/powerpoint/2010/main" val="1847141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Definitions</a:t>
            </a:r>
            <a:br>
              <a:rPr lang="en-AU" dirty="0" smtClean="0">
                <a:solidFill>
                  <a:schemeClr val="tx1">
                    <a:lumMod val="90000"/>
                    <a:lumOff val="10000"/>
                  </a:schemeClr>
                </a:solidFill>
              </a:rPr>
            </a:br>
            <a:r>
              <a:rPr lang="en-AU" dirty="0" smtClean="0">
                <a:solidFill>
                  <a:schemeClr val="tx1">
                    <a:lumMod val="90000"/>
                    <a:lumOff val="10000"/>
                  </a:schemeClr>
                </a:solidFill>
              </a:rPr>
              <a:t>Clause 4.1 – Key Changes</a:t>
            </a:r>
            <a:endParaRPr lang="en-AU" dirty="0">
              <a:solidFill>
                <a:schemeClr val="tx1">
                  <a:lumMod val="90000"/>
                  <a:lumOff val="10000"/>
                </a:schemeClr>
              </a:solidFill>
            </a:endParaRPr>
          </a:p>
        </p:txBody>
      </p:sp>
      <p:sp>
        <p:nvSpPr>
          <p:cNvPr id="3" name="Content Placeholder 2"/>
          <p:cNvSpPr>
            <a:spLocks noGrp="1"/>
          </p:cNvSpPr>
          <p:nvPr>
            <p:ph idx="1"/>
          </p:nvPr>
        </p:nvSpPr>
        <p:spPr/>
        <p:txBody>
          <a:bodyPr/>
          <a:lstStyle/>
          <a:p>
            <a:pPr indent="0">
              <a:buNone/>
            </a:pPr>
            <a:endParaRPr lang="en-US" sz="2000" dirty="0">
              <a:solidFill>
                <a:srgbClr val="0070C0"/>
              </a:solidFill>
            </a:endParaRPr>
          </a:p>
          <a:p>
            <a:pPr marL="342900" indent="-342900"/>
            <a:r>
              <a:rPr lang="en-US" sz="2000" b="1" dirty="0" smtClean="0">
                <a:solidFill>
                  <a:srgbClr val="0070C0"/>
                </a:solidFill>
              </a:rPr>
              <a:t>MIDWIFERY </a:t>
            </a:r>
            <a:r>
              <a:rPr lang="en-US" sz="2000" b="1" dirty="0">
                <a:solidFill>
                  <a:srgbClr val="0070C0"/>
                </a:solidFill>
              </a:rPr>
              <a:t>DEFINITIONS </a:t>
            </a:r>
            <a:r>
              <a:rPr lang="en-US" sz="2000" dirty="0">
                <a:solidFill>
                  <a:srgbClr val="0070C0"/>
                </a:solidFill>
              </a:rPr>
              <a:t>– Inserted  definitions to acknowledge Midwifery  roles – AMUM/MUM/DOM/RM</a:t>
            </a:r>
          </a:p>
          <a:p>
            <a:pPr marL="342900" indent="-342900"/>
            <a:endParaRPr lang="en-US" sz="2000" dirty="0">
              <a:solidFill>
                <a:srgbClr val="0070C0"/>
              </a:solidFill>
            </a:endParaRPr>
          </a:p>
          <a:p>
            <a:pPr marL="342900" indent="-342900"/>
            <a:endParaRPr lang="en-US" sz="2000" dirty="0" smtClean="0">
              <a:solidFill>
                <a:srgbClr val="0070C0"/>
              </a:solidFill>
            </a:endParaRPr>
          </a:p>
          <a:p>
            <a:pPr marL="342900" indent="-342900"/>
            <a:r>
              <a:rPr lang="en-US" sz="2000" b="1" dirty="0" smtClean="0">
                <a:solidFill>
                  <a:srgbClr val="0070C0"/>
                </a:solidFill>
              </a:rPr>
              <a:t>EXPERIENCE/YEAR </a:t>
            </a:r>
            <a:r>
              <a:rPr lang="en-US" sz="2000" b="1" dirty="0">
                <a:solidFill>
                  <a:srgbClr val="0070C0"/>
                </a:solidFill>
              </a:rPr>
              <a:t>OF EXPERIENCE </a:t>
            </a:r>
            <a:r>
              <a:rPr lang="en-US" sz="2000" dirty="0">
                <a:solidFill>
                  <a:srgbClr val="0070C0"/>
                </a:solidFill>
              </a:rPr>
              <a:t>–  Inclusion of current guidance material  for internationally trained employees</a:t>
            </a:r>
          </a:p>
          <a:p>
            <a:pPr marL="342900" indent="-342900"/>
            <a:endParaRPr lang="en-US" sz="2000" dirty="0" smtClean="0">
              <a:solidFill>
                <a:srgbClr val="0070C0"/>
              </a:solidFill>
            </a:endParaRPr>
          </a:p>
          <a:p>
            <a:pPr indent="0">
              <a:buNone/>
            </a:pPr>
            <a:endParaRPr lang="en-US" sz="2000" dirty="0">
              <a:solidFill>
                <a:srgbClr val="0070C0"/>
              </a:solidFill>
            </a:endParaRPr>
          </a:p>
          <a:p>
            <a:pPr marL="342900" indent="-342900"/>
            <a:r>
              <a:rPr lang="en-US" sz="2000" b="1" dirty="0" smtClean="0">
                <a:solidFill>
                  <a:srgbClr val="0070C0"/>
                </a:solidFill>
              </a:rPr>
              <a:t>EARLY </a:t>
            </a:r>
            <a:r>
              <a:rPr lang="en-US" sz="2000" b="1" dirty="0">
                <a:solidFill>
                  <a:srgbClr val="0070C0"/>
                </a:solidFill>
              </a:rPr>
              <a:t>PARENTING CENTRE </a:t>
            </a:r>
            <a:r>
              <a:rPr lang="en-US" sz="2000" dirty="0">
                <a:solidFill>
                  <a:srgbClr val="0070C0"/>
                </a:solidFill>
              </a:rPr>
              <a:t>– amended  to provide clarity and coverage where  new EPCs are established during the  life of this agreement</a:t>
            </a:r>
          </a:p>
          <a:p>
            <a:endParaRPr lang="en-AU" sz="900" dirty="0">
              <a:solidFill>
                <a:srgbClr val="FF0000"/>
              </a:solidFill>
            </a:endParaRPr>
          </a:p>
        </p:txBody>
      </p:sp>
      <p:sp>
        <p:nvSpPr>
          <p:cNvPr id="4" name="Rectangle 3"/>
          <p:cNvSpPr/>
          <p:nvPr/>
        </p:nvSpPr>
        <p:spPr>
          <a:xfrm>
            <a:off x="940928" y="1564354"/>
            <a:ext cx="1997662"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smtClean="0">
                <a:ln/>
                <a:solidFill>
                  <a:schemeClr val="accent4"/>
                </a:solidFill>
                <a:effectLst/>
              </a:rPr>
              <a:t>NEW Clause</a:t>
            </a:r>
            <a:endParaRPr lang="en-US" sz="2400" b="1" cap="none" spc="0" dirty="0">
              <a:ln/>
              <a:solidFill>
                <a:schemeClr val="accent4"/>
              </a:solidFill>
              <a:effectLst/>
            </a:endParaRPr>
          </a:p>
        </p:txBody>
      </p:sp>
      <p:sp>
        <p:nvSpPr>
          <p:cNvPr id="5" name="Rectangle 4"/>
          <p:cNvSpPr/>
          <p:nvPr/>
        </p:nvSpPr>
        <p:spPr>
          <a:xfrm>
            <a:off x="940928" y="3074773"/>
            <a:ext cx="268214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smtClean="0">
                <a:ln/>
                <a:solidFill>
                  <a:schemeClr val="accent4"/>
                </a:solidFill>
                <a:effectLst/>
              </a:rPr>
              <a:t>Amended Clause</a:t>
            </a:r>
            <a:endParaRPr lang="en-US" sz="2400" b="1" cap="none" spc="0" dirty="0">
              <a:ln/>
              <a:solidFill>
                <a:schemeClr val="accent4"/>
              </a:solidFill>
              <a:effectLst/>
            </a:endParaRPr>
          </a:p>
        </p:txBody>
      </p:sp>
      <p:sp>
        <p:nvSpPr>
          <p:cNvPr id="6" name="Rectangle 5"/>
          <p:cNvSpPr/>
          <p:nvPr/>
        </p:nvSpPr>
        <p:spPr>
          <a:xfrm>
            <a:off x="940928" y="4716860"/>
            <a:ext cx="268214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smtClean="0">
                <a:ln/>
                <a:solidFill>
                  <a:schemeClr val="accent4"/>
                </a:solidFill>
                <a:effectLst/>
              </a:rPr>
              <a:t>Amended Clause</a:t>
            </a:r>
            <a:endParaRPr lang="en-US" sz="2400" b="1" cap="none" spc="0" dirty="0">
              <a:ln/>
              <a:solidFill>
                <a:schemeClr val="accent4"/>
              </a:solidFill>
              <a:effectLst/>
            </a:endParaRPr>
          </a:p>
        </p:txBody>
      </p:sp>
    </p:spTree>
    <p:extLst>
      <p:ext uri="{BB962C8B-B14F-4D97-AF65-F5344CB8AC3E}">
        <p14:creationId xmlns:p14="http://schemas.microsoft.com/office/powerpoint/2010/main" val="15932077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50 – Recall – Return to Workplace</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608526"/>
            <a:ext cx="7886700" cy="3714912"/>
          </a:xfrm>
        </p:spPr>
        <p:txBody>
          <a:bodyPr/>
          <a:lstStyle/>
          <a:p>
            <a:pPr indent="0">
              <a:buNone/>
            </a:pPr>
            <a:r>
              <a:rPr lang="en-US" sz="2000" b="1" dirty="0">
                <a:solidFill>
                  <a:srgbClr val="0070C0"/>
                </a:solidFill>
              </a:rPr>
              <a:t>Clause has been amended as follows</a:t>
            </a:r>
            <a:r>
              <a:rPr lang="en-US" sz="2000" b="1" dirty="0" smtClean="0">
                <a:solidFill>
                  <a:srgbClr val="0070C0"/>
                </a:solidFill>
              </a:rPr>
              <a:t>:</a:t>
            </a:r>
            <a:endParaRPr lang="en-US" b="1" dirty="0" smtClean="0">
              <a:solidFill>
                <a:srgbClr val="0070C0"/>
              </a:solidFill>
            </a:endParaRPr>
          </a:p>
          <a:p>
            <a:pPr indent="0">
              <a:buNone/>
            </a:pPr>
            <a:endParaRPr lang="en-US" sz="2000" b="1" dirty="0" smtClean="0">
              <a:solidFill>
                <a:srgbClr val="0070C0"/>
              </a:solidFill>
            </a:endParaRPr>
          </a:p>
          <a:p>
            <a:pPr marL="342900" indent="-342900"/>
            <a:r>
              <a:rPr lang="en-US" sz="2000" dirty="0">
                <a:solidFill>
                  <a:srgbClr val="0070C0"/>
                </a:solidFill>
              </a:rPr>
              <a:t>time travelling to and from the place of duty  when recalled will be deemed time worked.</a:t>
            </a:r>
          </a:p>
          <a:p>
            <a:pPr indent="0">
              <a:buNone/>
            </a:pPr>
            <a:endParaRPr lang="en-US" sz="2000" dirty="0">
              <a:solidFill>
                <a:srgbClr val="0070C0"/>
              </a:solidFill>
            </a:endParaRPr>
          </a:p>
          <a:p>
            <a:pPr marL="285750" indent="-285750"/>
            <a:r>
              <a:rPr lang="en-US" sz="2000" dirty="0">
                <a:solidFill>
                  <a:srgbClr val="0070C0"/>
                </a:solidFill>
              </a:rPr>
              <a:t>from 1 July 2021, Employees rostered on-call  for the purposes of recall to staff an  emergency in a Catheter Laboratory or  Operating Theatre (including </a:t>
            </a:r>
            <a:r>
              <a:rPr lang="en-US" sz="2000" dirty="0" smtClean="0">
                <a:solidFill>
                  <a:srgbClr val="0070C0"/>
                </a:solidFill>
              </a:rPr>
              <a:t>anesthetics </a:t>
            </a:r>
            <a:r>
              <a:rPr lang="en-US" sz="2000" dirty="0">
                <a:solidFill>
                  <a:srgbClr val="0070C0"/>
                </a:solidFill>
              </a:rPr>
              <a:t>or  recovery) will not be used for non-emergency  work overtime at the end of a shift. If this  can’t be avoided, treated as a recall.</a:t>
            </a:r>
          </a:p>
          <a:p>
            <a:pPr marL="285750" indent="-285750"/>
            <a:endParaRPr lang="en-US" sz="2000" dirty="0">
              <a:solidFill>
                <a:srgbClr val="0070C0"/>
              </a:solidFill>
            </a:endParaRPr>
          </a:p>
          <a:p>
            <a:pPr marL="285750" indent="-285750"/>
            <a:endParaRPr lang="en-US" sz="2000" dirty="0" smtClean="0">
              <a:solidFill>
                <a:srgbClr val="0070C0"/>
              </a:solidFill>
            </a:endParaRPr>
          </a:p>
          <a:p>
            <a:pPr indent="0">
              <a:buNone/>
            </a:pPr>
            <a:endParaRPr lang="en-US" sz="2000" dirty="0" smtClean="0">
              <a:solidFill>
                <a:srgbClr val="0070C0"/>
              </a:solidFill>
            </a:endParaRPr>
          </a:p>
          <a:p>
            <a:pPr indent="0">
              <a:buNone/>
            </a:pPr>
            <a:endParaRPr lang="en-US" sz="2000" dirty="0">
              <a:solidFill>
                <a:srgbClr val="0070C0"/>
              </a:solidFill>
            </a:endParaRPr>
          </a:p>
          <a:p>
            <a:pPr marL="285750" indent="-285750"/>
            <a:endParaRPr lang="en-US" sz="2000" dirty="0">
              <a:solidFill>
                <a:srgbClr val="0070C0"/>
              </a:solidFill>
            </a:endParaRPr>
          </a:p>
        </p:txBody>
      </p:sp>
      <p:sp>
        <p:nvSpPr>
          <p:cNvPr id="6" name="Rectangle 5"/>
          <p:cNvSpPr/>
          <p:nvPr/>
        </p:nvSpPr>
        <p:spPr>
          <a:xfrm>
            <a:off x="655100" y="1146861"/>
            <a:ext cx="262924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NEW Sub-clause</a:t>
            </a:r>
            <a:endParaRPr lang="en-US" sz="2400" b="1" cap="none" spc="0" dirty="0">
              <a:ln/>
              <a:solidFill>
                <a:schemeClr val="accent4"/>
              </a:solidFill>
              <a:effectLst/>
            </a:endParaRPr>
          </a:p>
        </p:txBody>
      </p:sp>
      <p:sp>
        <p:nvSpPr>
          <p:cNvPr id="5" name="Rectangle 4"/>
          <p:cNvSpPr/>
          <p:nvPr/>
        </p:nvSpPr>
        <p:spPr>
          <a:xfrm>
            <a:off x="628650" y="2036906"/>
            <a:ext cx="1962397"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Clarification</a:t>
            </a:r>
            <a:endParaRPr lang="en-US" sz="2400" b="1" cap="none" spc="0" dirty="0">
              <a:ln/>
              <a:solidFill>
                <a:schemeClr val="accent4"/>
              </a:solidFill>
              <a:effectLst/>
            </a:endParaRPr>
          </a:p>
        </p:txBody>
      </p:sp>
      <p:sp>
        <p:nvSpPr>
          <p:cNvPr id="7" name="Rectangle 6"/>
          <p:cNvSpPr/>
          <p:nvPr/>
        </p:nvSpPr>
        <p:spPr>
          <a:xfrm>
            <a:off x="611018" y="3139919"/>
            <a:ext cx="1997663"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NEW Clause</a:t>
            </a:r>
            <a:endParaRPr lang="en-US" sz="2400" b="1" cap="none" spc="0" dirty="0">
              <a:ln/>
              <a:solidFill>
                <a:schemeClr val="accent4"/>
              </a:solidFill>
              <a:effectLst/>
            </a:endParaRPr>
          </a:p>
        </p:txBody>
      </p:sp>
    </p:spTree>
    <p:extLst>
      <p:ext uri="{BB962C8B-B14F-4D97-AF65-F5344CB8AC3E}">
        <p14:creationId xmlns:p14="http://schemas.microsoft.com/office/powerpoint/2010/main" val="41558418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51 – Recall – Without Return              to Workplace</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430867"/>
            <a:ext cx="7886700" cy="3714912"/>
          </a:xfrm>
        </p:spPr>
        <p:txBody>
          <a:bodyPr/>
          <a:lstStyle/>
          <a:p>
            <a:pPr indent="0">
              <a:buNone/>
            </a:pPr>
            <a:r>
              <a:rPr lang="en-US" sz="1800" b="1" dirty="0">
                <a:solidFill>
                  <a:srgbClr val="0070C0"/>
                </a:solidFill>
              </a:rPr>
              <a:t>FATIGUE PROVISIONS</a:t>
            </a:r>
          </a:p>
          <a:p>
            <a:pPr indent="0">
              <a:buNone/>
            </a:pPr>
            <a:r>
              <a:rPr lang="en-US" sz="1800" dirty="0" smtClean="0">
                <a:solidFill>
                  <a:srgbClr val="0070C0"/>
                </a:solidFill>
              </a:rPr>
              <a:t>From </a:t>
            </a:r>
            <a:r>
              <a:rPr lang="en-US" sz="1800" dirty="0">
                <a:solidFill>
                  <a:srgbClr val="0070C0"/>
                </a:solidFill>
              </a:rPr>
              <a:t>1 July 2021, an Employee who is due to commence rostered ordinary  hours within 4 hours of the completion of the last recall and the cumulative  recall work in the 8 hours immediately preceding rostered duty meets the  following criteria:</a:t>
            </a:r>
          </a:p>
          <a:p>
            <a:pPr marL="882900" lvl="1" indent="-342900"/>
            <a:r>
              <a:rPr lang="en-US" sz="1800" dirty="0" smtClean="0">
                <a:solidFill>
                  <a:srgbClr val="0070C0"/>
                </a:solidFill>
              </a:rPr>
              <a:t>has </a:t>
            </a:r>
            <a:r>
              <a:rPr lang="en-US" sz="1800" dirty="0">
                <a:solidFill>
                  <a:srgbClr val="0070C0"/>
                </a:solidFill>
              </a:rPr>
              <a:t>exceeded two hours work (rather than the time paid); or</a:t>
            </a:r>
          </a:p>
          <a:p>
            <a:pPr marL="882900" lvl="1" indent="-342900"/>
            <a:r>
              <a:rPr lang="en-US" sz="1800" dirty="0">
                <a:solidFill>
                  <a:srgbClr val="0070C0"/>
                </a:solidFill>
              </a:rPr>
              <a:t>comprises 3 or more recalls over a period of 4 hours or more,</a:t>
            </a:r>
          </a:p>
          <a:p>
            <a:pPr indent="0">
              <a:buNone/>
            </a:pPr>
            <a:endParaRPr lang="en-US" sz="800" dirty="0" smtClean="0">
              <a:solidFill>
                <a:srgbClr val="0070C0"/>
              </a:solidFill>
            </a:endParaRPr>
          </a:p>
          <a:p>
            <a:pPr indent="0">
              <a:buNone/>
            </a:pPr>
            <a:r>
              <a:rPr lang="en-US" sz="1800" dirty="0" smtClean="0">
                <a:solidFill>
                  <a:srgbClr val="0070C0"/>
                </a:solidFill>
              </a:rPr>
              <a:t>The </a:t>
            </a:r>
            <a:r>
              <a:rPr lang="en-US" sz="1800" dirty="0">
                <a:solidFill>
                  <a:srgbClr val="0070C0"/>
                </a:solidFill>
              </a:rPr>
              <a:t>Employer will:</a:t>
            </a:r>
          </a:p>
          <a:p>
            <a:pPr marL="882900" lvl="1" indent="-342900"/>
            <a:r>
              <a:rPr lang="en-US" sz="1800" dirty="0" smtClean="0">
                <a:solidFill>
                  <a:srgbClr val="0070C0"/>
                </a:solidFill>
              </a:rPr>
              <a:t>not </a:t>
            </a:r>
            <a:r>
              <a:rPr lang="en-US" sz="1800" dirty="0">
                <a:solidFill>
                  <a:srgbClr val="0070C0"/>
                </a:solidFill>
              </a:rPr>
              <a:t>require the Employee to resume or to continue to work without  having had 10 consecutive hours off duty without loss of pay for  rostered ordinary hours; or</a:t>
            </a:r>
          </a:p>
          <a:p>
            <a:pPr marL="882900" lvl="1" indent="-342900"/>
            <a:r>
              <a:rPr lang="en-US" sz="1800" dirty="0" smtClean="0">
                <a:solidFill>
                  <a:srgbClr val="0070C0"/>
                </a:solidFill>
              </a:rPr>
              <a:t>pay </a:t>
            </a:r>
            <a:r>
              <a:rPr lang="en-US" sz="1800" dirty="0">
                <a:solidFill>
                  <a:srgbClr val="0070C0"/>
                </a:solidFill>
              </a:rPr>
              <a:t>the Employee at the rate of double time until released from duty for  10 consecutive hours, without loss of pay for rostered ordinary hours  occurring during such absence</a:t>
            </a:r>
            <a:r>
              <a:rPr lang="en-US" sz="1800" b="1" dirty="0">
                <a:solidFill>
                  <a:srgbClr val="0070C0"/>
                </a:solidFill>
              </a:rPr>
              <a:t>.</a:t>
            </a:r>
          </a:p>
          <a:p>
            <a:pPr marL="285750" indent="-285750"/>
            <a:endParaRPr lang="en-US" sz="2000" dirty="0">
              <a:solidFill>
                <a:srgbClr val="0070C0"/>
              </a:solidFill>
            </a:endParaRPr>
          </a:p>
          <a:p>
            <a:pPr marL="285750" indent="-285750"/>
            <a:endParaRPr lang="en-US" sz="2000" dirty="0" smtClean="0">
              <a:solidFill>
                <a:srgbClr val="0070C0"/>
              </a:solidFill>
            </a:endParaRPr>
          </a:p>
          <a:p>
            <a:pPr indent="0">
              <a:buNone/>
            </a:pPr>
            <a:endParaRPr lang="en-US" sz="2000" dirty="0" smtClean="0">
              <a:solidFill>
                <a:srgbClr val="0070C0"/>
              </a:solidFill>
            </a:endParaRPr>
          </a:p>
          <a:p>
            <a:pPr indent="0">
              <a:buNone/>
            </a:pPr>
            <a:endParaRPr lang="en-US" sz="2000" dirty="0">
              <a:solidFill>
                <a:srgbClr val="0070C0"/>
              </a:solidFill>
            </a:endParaRPr>
          </a:p>
          <a:p>
            <a:pPr marL="285750" indent="-285750"/>
            <a:endParaRPr lang="en-US" sz="2000" dirty="0">
              <a:solidFill>
                <a:srgbClr val="0070C0"/>
              </a:solidFill>
            </a:endParaRPr>
          </a:p>
        </p:txBody>
      </p:sp>
      <p:sp>
        <p:nvSpPr>
          <p:cNvPr id="6" name="Rectangle 5"/>
          <p:cNvSpPr/>
          <p:nvPr/>
        </p:nvSpPr>
        <p:spPr>
          <a:xfrm rot="2465772">
            <a:off x="6686938" y="807260"/>
            <a:ext cx="262924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NEW Sub-clause</a:t>
            </a:r>
            <a:endParaRPr lang="en-US" sz="2400" b="1" cap="none" spc="0" dirty="0">
              <a:ln/>
              <a:solidFill>
                <a:schemeClr val="accent4"/>
              </a:solidFill>
              <a:effectLst/>
            </a:endParaRPr>
          </a:p>
        </p:txBody>
      </p:sp>
    </p:spTree>
    <p:extLst>
      <p:ext uri="{BB962C8B-B14F-4D97-AF65-F5344CB8AC3E}">
        <p14:creationId xmlns:p14="http://schemas.microsoft.com/office/powerpoint/2010/main" val="13480690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045001"/>
            <a:ext cx="6959112" cy="3173914"/>
          </a:xfrm>
        </p:spPr>
        <p:txBody>
          <a:bodyPr/>
          <a:lstStyle/>
          <a:p>
            <a:r>
              <a:rPr lang="en-AU" sz="3600" dirty="0" smtClean="0"/>
              <a:t>Part </a:t>
            </a:r>
            <a:r>
              <a:rPr lang="en-AU" sz="3600" dirty="0"/>
              <a:t>G</a:t>
            </a:r>
            <a:r>
              <a:rPr lang="en-AU" sz="3600" dirty="0" smtClean="0"/>
              <a:t> – Public Holidays, Leave and Related Matters</a:t>
            </a:r>
            <a:br>
              <a:rPr lang="en-AU" sz="3600" dirty="0" smtClean="0"/>
            </a:br>
            <a:r>
              <a:rPr lang="en-AU" sz="3600" dirty="0"/>
              <a:t/>
            </a:r>
            <a:br>
              <a:rPr lang="en-AU" sz="3600" dirty="0"/>
            </a:br>
            <a:r>
              <a:rPr lang="en-AU" sz="2400" dirty="0" smtClean="0"/>
              <a:t/>
            </a:r>
            <a:br>
              <a:rPr lang="en-AU" sz="2400" dirty="0" smtClean="0"/>
            </a:br>
            <a:endParaRPr lang="en-AU" sz="2400" dirty="0"/>
          </a:p>
        </p:txBody>
      </p:sp>
      <p:sp>
        <p:nvSpPr>
          <p:cNvPr id="3" name="TextBox 2"/>
          <p:cNvSpPr txBox="1"/>
          <p:nvPr/>
        </p:nvSpPr>
        <p:spPr>
          <a:xfrm>
            <a:off x="658466" y="3259248"/>
            <a:ext cx="7043596" cy="2246769"/>
          </a:xfrm>
          <a:prstGeom prst="rect">
            <a:avLst/>
          </a:prstGeom>
          <a:noFill/>
        </p:spPr>
        <p:txBody>
          <a:bodyPr wrap="square" rtlCol="0">
            <a:spAutoFit/>
          </a:bodyPr>
          <a:lstStyle/>
          <a:p>
            <a:r>
              <a:rPr lang="en-US" sz="2800" dirty="0">
                <a:solidFill>
                  <a:schemeClr val="bg1"/>
                </a:solidFill>
                <a:latin typeface="Helvetica" panose="020B0604020202020204" pitchFamily="34" charset="0"/>
                <a:cs typeface="Helvetica" panose="020B0604020202020204" pitchFamily="34" charset="0"/>
              </a:rPr>
              <a:t>This part covers:</a:t>
            </a:r>
          </a:p>
          <a:p>
            <a:pPr marL="457200" indent="-45720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Public Holidays</a:t>
            </a:r>
          </a:p>
          <a:p>
            <a:pPr marL="457200" indent="-45720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Leave entitlements</a:t>
            </a:r>
          </a:p>
          <a:p>
            <a:pPr marL="457200" indent="-45720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Fitness for </a:t>
            </a:r>
            <a:r>
              <a:rPr lang="en-US" sz="2800" dirty="0" smtClean="0">
                <a:solidFill>
                  <a:schemeClr val="bg1"/>
                </a:solidFill>
                <a:latin typeface="Helvetica" panose="020B0604020202020204" pitchFamily="34" charset="0"/>
                <a:cs typeface="Helvetica" panose="020B0604020202020204" pitchFamily="34" charset="0"/>
              </a:rPr>
              <a:t>Work </a:t>
            </a:r>
            <a:endParaRPr lang="en-US" sz="2800" dirty="0">
              <a:solidFill>
                <a:schemeClr val="bg1"/>
              </a:solidFill>
              <a:latin typeface="Helvetica" panose="020B0604020202020204" pitchFamily="34" charset="0"/>
              <a:cs typeface="Helvetica" panose="020B0604020202020204" pitchFamily="34" charset="0"/>
            </a:endParaRPr>
          </a:p>
          <a:p>
            <a:pPr marL="457200" indent="-45720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Absences on Community Leave  (New</a:t>
            </a:r>
            <a:r>
              <a:rPr lang="en-US" sz="2800" dirty="0" smtClean="0">
                <a:solidFill>
                  <a:schemeClr val="bg1"/>
                </a:solidFill>
                <a:latin typeface="Helvetica" panose="020B0604020202020204" pitchFamily="34" charset="0"/>
                <a:cs typeface="Helvetica" panose="020B0604020202020204" pitchFamily="34" charset="0"/>
              </a:rPr>
              <a:t>)</a:t>
            </a:r>
            <a:endParaRPr lang="en-US" sz="2800"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1802271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56 – Public Holidays</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608526"/>
            <a:ext cx="7886700" cy="3714912"/>
          </a:xfrm>
        </p:spPr>
        <p:txBody>
          <a:bodyPr/>
          <a:lstStyle/>
          <a:p>
            <a:pPr indent="0">
              <a:buNone/>
            </a:pPr>
            <a:r>
              <a:rPr lang="en-US" sz="2000" b="1" dirty="0">
                <a:solidFill>
                  <a:srgbClr val="0070C0"/>
                </a:solidFill>
              </a:rPr>
              <a:t>SUBSTITUTION</a:t>
            </a:r>
          </a:p>
          <a:p>
            <a:pPr marL="342900" indent="-342900"/>
            <a:r>
              <a:rPr lang="en-US" sz="2000" dirty="0">
                <a:solidFill>
                  <a:srgbClr val="0070C0"/>
                </a:solidFill>
              </a:rPr>
              <a:t>Removal of group substitution </a:t>
            </a:r>
            <a:r>
              <a:rPr lang="en-US" sz="2000" dirty="0" smtClean="0">
                <a:solidFill>
                  <a:srgbClr val="0070C0"/>
                </a:solidFill>
              </a:rPr>
              <a:t>and replacement </a:t>
            </a:r>
            <a:r>
              <a:rPr lang="en-US" sz="2000" dirty="0">
                <a:solidFill>
                  <a:srgbClr val="0070C0"/>
                </a:solidFill>
              </a:rPr>
              <a:t>with individual substitution</a:t>
            </a:r>
          </a:p>
          <a:p>
            <a:pPr marL="342900" indent="-342900"/>
            <a:r>
              <a:rPr lang="en-US" sz="2000" dirty="0">
                <a:solidFill>
                  <a:srgbClr val="0070C0"/>
                </a:solidFill>
              </a:rPr>
              <a:t>Minor clause amendments to </a:t>
            </a:r>
            <a:r>
              <a:rPr lang="en-US" sz="2000" dirty="0" smtClean="0">
                <a:solidFill>
                  <a:srgbClr val="0070C0"/>
                </a:solidFill>
              </a:rPr>
              <a:t>clarify existing </a:t>
            </a:r>
            <a:r>
              <a:rPr lang="en-US" sz="2000" dirty="0">
                <a:solidFill>
                  <a:srgbClr val="0070C0"/>
                </a:solidFill>
              </a:rPr>
              <a:t>entitlements.</a:t>
            </a:r>
          </a:p>
          <a:p>
            <a:pPr indent="0">
              <a:buNone/>
            </a:pPr>
            <a:endParaRPr lang="en-US" sz="2000" b="1" dirty="0">
              <a:solidFill>
                <a:srgbClr val="0070C0"/>
              </a:solidFill>
            </a:endParaRPr>
          </a:p>
          <a:p>
            <a:pPr indent="0">
              <a:buNone/>
            </a:pPr>
            <a:r>
              <a:rPr lang="en-US" sz="2000" b="1" dirty="0">
                <a:solidFill>
                  <a:schemeClr val="accent4">
                    <a:lumMod val="75000"/>
                  </a:schemeClr>
                </a:solidFill>
              </a:rPr>
              <a:t>NOTE – </a:t>
            </a:r>
            <a:r>
              <a:rPr lang="en-US" sz="2000" dirty="0">
                <a:solidFill>
                  <a:srgbClr val="0070C0"/>
                </a:solidFill>
              </a:rPr>
              <a:t>there are additional </a:t>
            </a:r>
            <a:r>
              <a:rPr lang="en-US" sz="2000" dirty="0" smtClean="0">
                <a:solidFill>
                  <a:srgbClr val="0070C0"/>
                </a:solidFill>
              </a:rPr>
              <a:t>provisions regarding </a:t>
            </a:r>
            <a:r>
              <a:rPr lang="en-US" sz="2000" i="1" dirty="0">
                <a:solidFill>
                  <a:srgbClr val="0070C0"/>
                </a:solidFill>
              </a:rPr>
              <a:t>NAIDOC</a:t>
            </a:r>
            <a:r>
              <a:rPr lang="en-US" sz="2000" dirty="0">
                <a:solidFill>
                  <a:srgbClr val="0070C0"/>
                </a:solidFill>
              </a:rPr>
              <a:t> week at clause 73,  Ceremonial Leave.</a:t>
            </a:r>
          </a:p>
          <a:p>
            <a:pPr marL="285750" indent="-285750"/>
            <a:endParaRPr lang="en-US" sz="2000" dirty="0">
              <a:solidFill>
                <a:srgbClr val="0070C0"/>
              </a:solidFill>
            </a:endParaRPr>
          </a:p>
          <a:p>
            <a:pPr marL="285750" indent="-285750"/>
            <a:endParaRPr lang="en-US" sz="2000" dirty="0" smtClean="0">
              <a:solidFill>
                <a:srgbClr val="0070C0"/>
              </a:solidFill>
            </a:endParaRPr>
          </a:p>
          <a:p>
            <a:pPr indent="0">
              <a:buNone/>
            </a:pPr>
            <a:endParaRPr lang="en-US" sz="2000" dirty="0" smtClean="0">
              <a:solidFill>
                <a:srgbClr val="0070C0"/>
              </a:solidFill>
            </a:endParaRPr>
          </a:p>
          <a:p>
            <a:pPr indent="0">
              <a:buNone/>
            </a:pPr>
            <a:endParaRPr lang="en-US" sz="2000" dirty="0">
              <a:solidFill>
                <a:srgbClr val="0070C0"/>
              </a:solidFill>
            </a:endParaRPr>
          </a:p>
          <a:p>
            <a:pPr marL="285750" indent="-285750"/>
            <a:endParaRPr lang="en-US" sz="2000" dirty="0">
              <a:solidFill>
                <a:srgbClr val="0070C0"/>
              </a:solidFill>
            </a:endParaRPr>
          </a:p>
        </p:txBody>
      </p:sp>
      <p:sp>
        <p:nvSpPr>
          <p:cNvPr id="6" name="Rectangle 5"/>
          <p:cNvSpPr/>
          <p:nvPr/>
        </p:nvSpPr>
        <p:spPr>
          <a:xfrm rot="2345418">
            <a:off x="6458611" y="938970"/>
            <a:ext cx="2646878"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NES Compliance</a:t>
            </a:r>
            <a:endParaRPr lang="en-US" sz="2400" b="1" cap="none" spc="0" dirty="0">
              <a:ln/>
              <a:solidFill>
                <a:schemeClr val="accent4"/>
              </a:solidFill>
              <a:effectLst/>
            </a:endParaRPr>
          </a:p>
        </p:txBody>
      </p:sp>
    </p:spTree>
    <p:extLst>
      <p:ext uri="{BB962C8B-B14F-4D97-AF65-F5344CB8AC3E}">
        <p14:creationId xmlns:p14="http://schemas.microsoft.com/office/powerpoint/2010/main" val="37279120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57 – Annual Leave (Cont.)</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608526"/>
            <a:ext cx="7886700" cy="3714912"/>
          </a:xfrm>
        </p:spPr>
        <p:txBody>
          <a:bodyPr/>
          <a:lstStyle/>
          <a:p>
            <a:pPr indent="0">
              <a:buNone/>
            </a:pPr>
            <a:r>
              <a:rPr lang="en-US" sz="2000" b="1" dirty="0">
                <a:solidFill>
                  <a:srgbClr val="0070C0"/>
                </a:solidFill>
              </a:rPr>
              <a:t>LEAVE LOADING WHERE NO PROJECTED ROSTER</a:t>
            </a:r>
          </a:p>
          <a:p>
            <a:pPr indent="0">
              <a:buNone/>
            </a:pPr>
            <a:endParaRPr lang="en-US" sz="2000" b="1" dirty="0">
              <a:solidFill>
                <a:srgbClr val="0070C0"/>
              </a:solidFill>
            </a:endParaRPr>
          </a:p>
          <a:p>
            <a:pPr indent="0">
              <a:buNone/>
            </a:pPr>
            <a:r>
              <a:rPr lang="en-US" sz="2000" dirty="0">
                <a:solidFill>
                  <a:srgbClr val="0070C0"/>
                </a:solidFill>
              </a:rPr>
              <a:t>Where no projected roster is available, the roster for the 12 weeks  immediately preceding the leave period will be used, excluding any  periods where the employee was not on the roster</a:t>
            </a:r>
          </a:p>
          <a:p>
            <a:pPr marL="285750" indent="-285750"/>
            <a:endParaRPr lang="en-US" sz="2000" dirty="0">
              <a:solidFill>
                <a:srgbClr val="0070C0"/>
              </a:solidFill>
            </a:endParaRPr>
          </a:p>
          <a:p>
            <a:pPr marL="285750" indent="-285750"/>
            <a:endParaRPr lang="en-US" sz="2000" dirty="0" smtClean="0">
              <a:solidFill>
                <a:srgbClr val="0070C0"/>
              </a:solidFill>
            </a:endParaRPr>
          </a:p>
          <a:p>
            <a:pPr indent="0">
              <a:buNone/>
            </a:pPr>
            <a:endParaRPr lang="en-US" sz="2000" dirty="0" smtClean="0">
              <a:solidFill>
                <a:srgbClr val="0070C0"/>
              </a:solidFill>
            </a:endParaRPr>
          </a:p>
          <a:p>
            <a:pPr indent="0">
              <a:buNone/>
            </a:pPr>
            <a:endParaRPr lang="en-US" sz="2000" dirty="0">
              <a:solidFill>
                <a:srgbClr val="0070C0"/>
              </a:solidFill>
            </a:endParaRPr>
          </a:p>
          <a:p>
            <a:pPr marL="285750" indent="-285750"/>
            <a:endParaRPr lang="en-US" sz="2000" dirty="0">
              <a:solidFill>
                <a:srgbClr val="0070C0"/>
              </a:solidFill>
            </a:endParaRPr>
          </a:p>
        </p:txBody>
      </p:sp>
      <p:sp>
        <p:nvSpPr>
          <p:cNvPr id="6" name="Rectangle 5"/>
          <p:cNvSpPr/>
          <p:nvPr/>
        </p:nvSpPr>
        <p:spPr>
          <a:xfrm rot="2345418">
            <a:off x="6440982" y="938970"/>
            <a:ext cx="2682145"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Amended Clause</a:t>
            </a:r>
            <a:endParaRPr lang="en-US" sz="2400" b="1" cap="none" spc="0" dirty="0">
              <a:ln/>
              <a:solidFill>
                <a:schemeClr val="accent4"/>
              </a:solidFill>
              <a:effectLst/>
            </a:endParaRPr>
          </a:p>
        </p:txBody>
      </p:sp>
    </p:spTree>
    <p:extLst>
      <p:ext uri="{BB962C8B-B14F-4D97-AF65-F5344CB8AC3E}">
        <p14:creationId xmlns:p14="http://schemas.microsoft.com/office/powerpoint/2010/main" val="23632355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57 – Annual Leave (Cont.)</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608526"/>
            <a:ext cx="7886700" cy="3714912"/>
          </a:xfrm>
        </p:spPr>
        <p:txBody>
          <a:bodyPr/>
          <a:lstStyle/>
          <a:p>
            <a:pPr indent="0">
              <a:buNone/>
            </a:pPr>
            <a:r>
              <a:rPr lang="en-US" sz="2000" b="1" dirty="0">
                <a:solidFill>
                  <a:srgbClr val="0070C0"/>
                </a:solidFill>
              </a:rPr>
              <a:t>HIGH DEMAND PERIODS</a:t>
            </a:r>
          </a:p>
          <a:p>
            <a:pPr indent="0">
              <a:buNone/>
            </a:pPr>
            <a:r>
              <a:rPr lang="en-US" sz="2000" dirty="0" smtClean="0">
                <a:solidFill>
                  <a:srgbClr val="0070C0"/>
                </a:solidFill>
              </a:rPr>
              <a:t>Employers </a:t>
            </a:r>
            <a:r>
              <a:rPr lang="en-US" sz="2000" dirty="0">
                <a:solidFill>
                  <a:srgbClr val="0070C0"/>
                </a:solidFill>
              </a:rPr>
              <a:t>to develop and publish process for allocating annual leave  for a high demand holiday period. This includes identifying:</a:t>
            </a:r>
          </a:p>
          <a:p>
            <a:pPr marL="882900" lvl="1" indent="-342900"/>
            <a:r>
              <a:rPr lang="en-US" sz="2000" dirty="0">
                <a:solidFill>
                  <a:srgbClr val="0070C0"/>
                </a:solidFill>
              </a:rPr>
              <a:t>the high demand holiday period;</a:t>
            </a:r>
          </a:p>
          <a:p>
            <a:pPr marL="882900" lvl="1" indent="-342900"/>
            <a:r>
              <a:rPr lang="en-US" sz="2000" dirty="0">
                <a:solidFill>
                  <a:srgbClr val="0070C0"/>
                </a:solidFill>
              </a:rPr>
              <a:t>the date by which a written request for annual leave should  submitted; and</a:t>
            </a:r>
          </a:p>
          <a:p>
            <a:pPr marL="882900" lvl="1" indent="-342900"/>
            <a:r>
              <a:rPr lang="en-US" sz="2000" dirty="0">
                <a:solidFill>
                  <a:srgbClr val="0070C0"/>
                </a:solidFill>
              </a:rPr>
              <a:t>the date by which the Employer will notify the Employee in  writing that their annual leave request is approved or, if not  approved, the reasons for the leave not being approved</a:t>
            </a:r>
            <a:r>
              <a:rPr lang="en-US" sz="2000" dirty="0" smtClean="0">
                <a:solidFill>
                  <a:srgbClr val="0070C0"/>
                </a:solidFill>
              </a:rPr>
              <a:t>.</a:t>
            </a:r>
          </a:p>
          <a:p>
            <a:pPr lvl="1" indent="0">
              <a:buNone/>
            </a:pPr>
            <a:endParaRPr lang="en-US" sz="2000" dirty="0">
              <a:solidFill>
                <a:srgbClr val="0070C0"/>
              </a:solidFill>
            </a:endParaRPr>
          </a:p>
          <a:p>
            <a:pPr marL="285750" indent="-285750"/>
            <a:r>
              <a:rPr lang="en-US" sz="1800" dirty="0" smtClean="0">
                <a:solidFill>
                  <a:srgbClr val="0070C0"/>
                </a:solidFill>
              </a:rPr>
              <a:t>Reminder</a:t>
            </a:r>
            <a:r>
              <a:rPr lang="en-US" sz="1800" dirty="0">
                <a:solidFill>
                  <a:srgbClr val="0070C0"/>
                </a:solidFill>
              </a:rPr>
              <a:t>: </a:t>
            </a:r>
            <a:r>
              <a:rPr lang="en-US" sz="1800" i="1" dirty="0">
                <a:solidFill>
                  <a:srgbClr val="0070C0"/>
                </a:solidFill>
              </a:rPr>
              <a:t>Employers are to respond to Leave requests within 10  days where it is not a high demand period.</a:t>
            </a:r>
          </a:p>
          <a:p>
            <a:pPr marL="285750" indent="-285750"/>
            <a:endParaRPr lang="en-US" sz="2000" dirty="0" smtClean="0">
              <a:solidFill>
                <a:srgbClr val="0070C0"/>
              </a:solidFill>
            </a:endParaRPr>
          </a:p>
          <a:p>
            <a:pPr indent="0">
              <a:buNone/>
            </a:pPr>
            <a:endParaRPr lang="en-US" sz="2000" dirty="0" smtClean="0">
              <a:solidFill>
                <a:srgbClr val="0070C0"/>
              </a:solidFill>
            </a:endParaRPr>
          </a:p>
          <a:p>
            <a:pPr indent="0">
              <a:buNone/>
            </a:pPr>
            <a:endParaRPr lang="en-US" sz="2000" dirty="0">
              <a:solidFill>
                <a:srgbClr val="0070C0"/>
              </a:solidFill>
            </a:endParaRPr>
          </a:p>
          <a:p>
            <a:pPr marL="285750" indent="-285750"/>
            <a:endParaRPr lang="en-US" sz="2000" dirty="0">
              <a:solidFill>
                <a:srgbClr val="0070C0"/>
              </a:solidFill>
            </a:endParaRPr>
          </a:p>
        </p:txBody>
      </p:sp>
      <p:sp>
        <p:nvSpPr>
          <p:cNvPr id="6" name="Rectangle 5"/>
          <p:cNvSpPr/>
          <p:nvPr/>
        </p:nvSpPr>
        <p:spPr>
          <a:xfrm rot="2345418">
            <a:off x="6467434" y="938970"/>
            <a:ext cx="262924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NEW Sub-clause</a:t>
            </a:r>
            <a:endParaRPr lang="en-US" sz="2400" b="1" cap="none" spc="0" dirty="0">
              <a:ln/>
              <a:solidFill>
                <a:schemeClr val="accent4"/>
              </a:solidFill>
              <a:effectLst/>
            </a:endParaRPr>
          </a:p>
        </p:txBody>
      </p:sp>
    </p:spTree>
    <p:extLst>
      <p:ext uri="{BB962C8B-B14F-4D97-AF65-F5344CB8AC3E}">
        <p14:creationId xmlns:p14="http://schemas.microsoft.com/office/powerpoint/2010/main" val="14425169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57 – Annual Leave (Cont.)</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300709"/>
            <a:ext cx="7886700" cy="3714912"/>
          </a:xfrm>
        </p:spPr>
        <p:txBody>
          <a:bodyPr/>
          <a:lstStyle/>
          <a:p>
            <a:pPr indent="0">
              <a:buNone/>
            </a:pPr>
            <a:endParaRPr lang="en-US" sz="2000" b="1" dirty="0" smtClean="0">
              <a:solidFill>
                <a:srgbClr val="0070C0"/>
              </a:solidFill>
            </a:endParaRPr>
          </a:p>
          <a:p>
            <a:pPr indent="0">
              <a:buNone/>
            </a:pPr>
            <a:r>
              <a:rPr lang="en-US" sz="2000" b="1" dirty="0" smtClean="0">
                <a:solidFill>
                  <a:srgbClr val="0070C0"/>
                </a:solidFill>
              </a:rPr>
              <a:t>EXCESS </a:t>
            </a:r>
            <a:r>
              <a:rPr lang="en-US" sz="2000" b="1" dirty="0">
                <a:solidFill>
                  <a:srgbClr val="0070C0"/>
                </a:solidFill>
              </a:rPr>
              <a:t>ANNUAL LEAVE</a:t>
            </a:r>
          </a:p>
          <a:p>
            <a:pPr marL="342900" indent="-342900"/>
            <a:r>
              <a:rPr lang="en-US" sz="2000" dirty="0" smtClean="0">
                <a:solidFill>
                  <a:srgbClr val="0070C0"/>
                </a:solidFill>
              </a:rPr>
              <a:t>Amendments to reflect with modern award </a:t>
            </a:r>
            <a:r>
              <a:rPr lang="en-US" sz="2000" dirty="0">
                <a:solidFill>
                  <a:srgbClr val="0070C0"/>
                </a:solidFill>
              </a:rPr>
              <a:t>where necessary</a:t>
            </a:r>
          </a:p>
          <a:p>
            <a:pPr marL="342900" indent="-342900"/>
            <a:r>
              <a:rPr lang="en-US" sz="2000" dirty="0">
                <a:solidFill>
                  <a:srgbClr val="0070C0"/>
                </a:solidFill>
              </a:rPr>
              <a:t>Insertion of Employer’s ability to direct  an Employee to take the excess AL (with  at least 8 weeks’ notice) where the  Employee has failed to produce a leave  reduction plan within 3 weeks of being  directed to do so</a:t>
            </a:r>
            <a:r>
              <a:rPr lang="en-US" sz="2000" dirty="0" smtClean="0">
                <a:solidFill>
                  <a:srgbClr val="0070C0"/>
                </a:solidFill>
              </a:rPr>
              <a:t>.</a:t>
            </a:r>
          </a:p>
          <a:p>
            <a:pPr marL="342900" indent="-342900"/>
            <a:endParaRPr lang="en-US" sz="2000" dirty="0">
              <a:solidFill>
                <a:srgbClr val="0070C0"/>
              </a:solidFill>
            </a:endParaRPr>
          </a:p>
          <a:p>
            <a:pPr indent="0">
              <a:buNone/>
            </a:pPr>
            <a:r>
              <a:rPr lang="en-US" sz="2000" b="1" dirty="0">
                <a:solidFill>
                  <a:srgbClr val="0070C0"/>
                </a:solidFill>
              </a:rPr>
              <a:t>ANNUAL LEAVE – PART TIMERS</a:t>
            </a:r>
          </a:p>
          <a:p>
            <a:pPr marL="342900" indent="-342900"/>
            <a:r>
              <a:rPr lang="en-US" sz="2000" dirty="0">
                <a:solidFill>
                  <a:srgbClr val="0070C0"/>
                </a:solidFill>
              </a:rPr>
              <a:t>Ability to pay annual leave at an average</a:t>
            </a:r>
          </a:p>
          <a:p>
            <a:pPr marL="342900" indent="-342900"/>
            <a:r>
              <a:rPr lang="en-US" sz="2000" dirty="0">
                <a:solidFill>
                  <a:srgbClr val="0070C0"/>
                </a:solidFill>
              </a:rPr>
              <a:t>over the past 12 month rather than on  contracted hours.</a:t>
            </a:r>
          </a:p>
          <a:p>
            <a:pPr marL="342900" indent="-342900"/>
            <a:endParaRPr lang="en-US" sz="2000" dirty="0">
              <a:solidFill>
                <a:srgbClr val="0070C0"/>
              </a:solidFill>
            </a:endParaRPr>
          </a:p>
          <a:p>
            <a:pPr lvl="1" indent="0">
              <a:buNone/>
            </a:pPr>
            <a:endParaRPr lang="en-US" sz="2000" dirty="0">
              <a:solidFill>
                <a:srgbClr val="0070C0"/>
              </a:solidFill>
            </a:endParaRPr>
          </a:p>
          <a:p>
            <a:pPr marL="285750" indent="-285750"/>
            <a:endParaRPr lang="en-US" sz="2000" dirty="0" smtClean="0">
              <a:solidFill>
                <a:srgbClr val="0070C0"/>
              </a:solidFill>
            </a:endParaRPr>
          </a:p>
          <a:p>
            <a:pPr indent="0">
              <a:buNone/>
            </a:pPr>
            <a:endParaRPr lang="en-US" sz="2000" dirty="0" smtClean="0">
              <a:solidFill>
                <a:srgbClr val="0070C0"/>
              </a:solidFill>
            </a:endParaRPr>
          </a:p>
          <a:p>
            <a:pPr indent="0">
              <a:buNone/>
            </a:pPr>
            <a:endParaRPr lang="en-US" sz="2000" dirty="0">
              <a:solidFill>
                <a:srgbClr val="0070C0"/>
              </a:solidFill>
            </a:endParaRPr>
          </a:p>
          <a:p>
            <a:pPr marL="285750" indent="-285750"/>
            <a:endParaRPr lang="en-US" sz="2000" dirty="0">
              <a:solidFill>
                <a:srgbClr val="0070C0"/>
              </a:solidFill>
            </a:endParaRPr>
          </a:p>
        </p:txBody>
      </p:sp>
      <p:sp>
        <p:nvSpPr>
          <p:cNvPr id="6" name="Rectangle 5"/>
          <p:cNvSpPr/>
          <p:nvPr/>
        </p:nvSpPr>
        <p:spPr>
          <a:xfrm>
            <a:off x="628650" y="1200034"/>
            <a:ext cx="4676922"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Alignment with Modern Award</a:t>
            </a:r>
            <a:endParaRPr lang="en-US" sz="2400" b="1" cap="none" spc="0" dirty="0">
              <a:ln/>
              <a:solidFill>
                <a:schemeClr val="accent4"/>
              </a:solidFill>
              <a:effectLst/>
            </a:endParaRPr>
          </a:p>
        </p:txBody>
      </p:sp>
      <p:sp>
        <p:nvSpPr>
          <p:cNvPr id="5" name="Rectangle 4"/>
          <p:cNvSpPr/>
          <p:nvPr/>
        </p:nvSpPr>
        <p:spPr>
          <a:xfrm>
            <a:off x="628650" y="3881815"/>
            <a:ext cx="2682145"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Amended Clause</a:t>
            </a:r>
            <a:endParaRPr lang="en-US" sz="2400" b="1" cap="none" spc="0" dirty="0">
              <a:ln/>
              <a:solidFill>
                <a:schemeClr val="accent4"/>
              </a:solidFill>
              <a:effectLst/>
            </a:endParaRPr>
          </a:p>
        </p:txBody>
      </p:sp>
    </p:spTree>
    <p:extLst>
      <p:ext uri="{BB962C8B-B14F-4D97-AF65-F5344CB8AC3E}">
        <p14:creationId xmlns:p14="http://schemas.microsoft.com/office/powerpoint/2010/main" val="15674177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61 – Personal Leave</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300709"/>
            <a:ext cx="7886700" cy="3714912"/>
          </a:xfrm>
        </p:spPr>
        <p:txBody>
          <a:bodyPr/>
          <a:lstStyle/>
          <a:p>
            <a:pPr indent="0">
              <a:buNone/>
            </a:pPr>
            <a:endParaRPr lang="en-US" sz="2000" b="1" dirty="0" smtClean="0">
              <a:solidFill>
                <a:srgbClr val="0070C0"/>
              </a:solidFill>
            </a:endParaRPr>
          </a:p>
          <a:p>
            <a:pPr indent="0">
              <a:buNone/>
            </a:pPr>
            <a:r>
              <a:rPr lang="en-US" sz="2000" b="1" dirty="0" smtClean="0">
                <a:solidFill>
                  <a:srgbClr val="0070C0"/>
                </a:solidFill>
              </a:rPr>
              <a:t>TRANSFER </a:t>
            </a:r>
            <a:r>
              <a:rPr lang="en-US" sz="2000" b="1" dirty="0">
                <a:solidFill>
                  <a:srgbClr val="0070C0"/>
                </a:solidFill>
              </a:rPr>
              <a:t>OF ENTITLEMENT TO DAYS TO  ACCOMMODATE MONDELEZ DECISION</a:t>
            </a:r>
          </a:p>
          <a:p>
            <a:pPr indent="0">
              <a:buNone/>
            </a:pPr>
            <a:r>
              <a:rPr lang="en-US" sz="2000" dirty="0" smtClean="0">
                <a:solidFill>
                  <a:srgbClr val="0070C0"/>
                </a:solidFill>
              </a:rPr>
              <a:t>Re </a:t>
            </a:r>
            <a:r>
              <a:rPr lang="en-US" sz="2000" dirty="0">
                <a:solidFill>
                  <a:srgbClr val="0070C0"/>
                </a:solidFill>
              </a:rPr>
              <a:t>accrual quantum: the words “or as  provided by the NES (whichever is greater)”  were added to accommodate uncertainty  arising from </a:t>
            </a:r>
            <a:r>
              <a:rPr lang="en-US" sz="2000" dirty="0" err="1">
                <a:solidFill>
                  <a:srgbClr val="0070C0"/>
                </a:solidFill>
              </a:rPr>
              <a:t>Mondelez</a:t>
            </a:r>
            <a:r>
              <a:rPr lang="en-US" sz="2000" dirty="0">
                <a:solidFill>
                  <a:srgbClr val="0070C0"/>
                </a:solidFill>
              </a:rPr>
              <a:t> decision.  </a:t>
            </a:r>
            <a:r>
              <a:rPr lang="en-US" sz="2000" b="1" dirty="0">
                <a:solidFill>
                  <a:srgbClr val="0070C0"/>
                </a:solidFill>
              </a:rPr>
              <a:t>Note</a:t>
            </a:r>
            <a:r>
              <a:rPr lang="en-US" sz="2000" dirty="0">
                <a:solidFill>
                  <a:srgbClr val="0070C0"/>
                </a:solidFill>
              </a:rPr>
              <a:t> –  High Court decision means those words  have no work to do.</a:t>
            </a:r>
          </a:p>
          <a:p>
            <a:pPr marL="342900" indent="-342900"/>
            <a:endParaRPr lang="en-US" sz="2000" dirty="0">
              <a:solidFill>
                <a:srgbClr val="0070C0"/>
              </a:solidFill>
            </a:endParaRPr>
          </a:p>
          <a:p>
            <a:pPr indent="0">
              <a:buNone/>
            </a:pPr>
            <a:endParaRPr lang="en-US" sz="2000" b="1" dirty="0" smtClean="0">
              <a:solidFill>
                <a:srgbClr val="0070C0"/>
              </a:solidFill>
            </a:endParaRPr>
          </a:p>
          <a:p>
            <a:pPr indent="0">
              <a:buNone/>
            </a:pPr>
            <a:r>
              <a:rPr lang="en-US" sz="2000" b="1" dirty="0" smtClean="0">
                <a:solidFill>
                  <a:srgbClr val="0070C0"/>
                </a:solidFill>
              </a:rPr>
              <a:t>PORTABILITY</a:t>
            </a:r>
            <a:endParaRPr lang="en-US" sz="2000" b="1" dirty="0">
              <a:solidFill>
                <a:srgbClr val="0070C0"/>
              </a:solidFill>
            </a:endParaRPr>
          </a:p>
          <a:p>
            <a:pPr indent="0">
              <a:buNone/>
            </a:pPr>
            <a:r>
              <a:rPr lang="en-US" sz="2000" dirty="0" smtClean="0">
                <a:solidFill>
                  <a:srgbClr val="0070C0"/>
                </a:solidFill>
              </a:rPr>
              <a:t>Clarification </a:t>
            </a:r>
            <a:r>
              <a:rPr lang="en-US" sz="2000" dirty="0">
                <a:solidFill>
                  <a:srgbClr val="0070C0"/>
                </a:solidFill>
              </a:rPr>
              <a:t>where an Employee </a:t>
            </a:r>
            <a:r>
              <a:rPr lang="en-US" sz="2000" dirty="0" smtClean="0">
                <a:solidFill>
                  <a:srgbClr val="0070C0"/>
                </a:solidFill>
              </a:rPr>
              <a:t>transfers to permanent </a:t>
            </a:r>
            <a:r>
              <a:rPr lang="en-US" sz="2000" dirty="0">
                <a:solidFill>
                  <a:srgbClr val="0070C0"/>
                </a:solidFill>
              </a:rPr>
              <a:t>employment elsewhere </a:t>
            </a:r>
            <a:r>
              <a:rPr lang="en-US" sz="2000" dirty="0" smtClean="0">
                <a:solidFill>
                  <a:srgbClr val="0070C0"/>
                </a:solidFill>
              </a:rPr>
              <a:t>but </a:t>
            </a:r>
            <a:r>
              <a:rPr lang="en-US" sz="2000" dirty="0">
                <a:solidFill>
                  <a:srgbClr val="0070C0"/>
                </a:solidFill>
              </a:rPr>
              <a:t>remains casual.</a:t>
            </a:r>
          </a:p>
          <a:p>
            <a:pPr marL="342900" indent="-342900"/>
            <a:endParaRPr lang="en-US" sz="2000" dirty="0">
              <a:solidFill>
                <a:srgbClr val="0070C0"/>
              </a:solidFill>
            </a:endParaRPr>
          </a:p>
          <a:p>
            <a:pPr lvl="1" indent="0">
              <a:buNone/>
            </a:pPr>
            <a:endParaRPr lang="en-US" sz="2000" dirty="0">
              <a:solidFill>
                <a:srgbClr val="0070C0"/>
              </a:solidFill>
            </a:endParaRPr>
          </a:p>
          <a:p>
            <a:pPr marL="285750" indent="-285750"/>
            <a:endParaRPr lang="en-US" sz="2000" dirty="0" smtClean="0">
              <a:solidFill>
                <a:srgbClr val="0070C0"/>
              </a:solidFill>
            </a:endParaRPr>
          </a:p>
          <a:p>
            <a:pPr indent="0">
              <a:buNone/>
            </a:pPr>
            <a:endParaRPr lang="en-US" sz="2000" dirty="0" smtClean="0">
              <a:solidFill>
                <a:srgbClr val="0070C0"/>
              </a:solidFill>
            </a:endParaRPr>
          </a:p>
          <a:p>
            <a:pPr indent="0">
              <a:buNone/>
            </a:pPr>
            <a:endParaRPr lang="en-US" sz="2000" dirty="0">
              <a:solidFill>
                <a:srgbClr val="0070C0"/>
              </a:solidFill>
            </a:endParaRPr>
          </a:p>
          <a:p>
            <a:pPr marL="285750" indent="-285750"/>
            <a:endParaRPr lang="en-US" sz="2000" dirty="0">
              <a:solidFill>
                <a:srgbClr val="0070C0"/>
              </a:solidFill>
            </a:endParaRPr>
          </a:p>
        </p:txBody>
      </p:sp>
      <p:sp>
        <p:nvSpPr>
          <p:cNvPr id="6" name="Rectangle 5"/>
          <p:cNvSpPr/>
          <p:nvPr/>
        </p:nvSpPr>
        <p:spPr>
          <a:xfrm>
            <a:off x="628650" y="1177850"/>
            <a:ext cx="2646878"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NES Compliance</a:t>
            </a:r>
            <a:endParaRPr lang="en-US" sz="2400" b="1" cap="none" spc="0" dirty="0">
              <a:ln/>
              <a:solidFill>
                <a:schemeClr val="accent4"/>
              </a:solidFill>
              <a:effectLst/>
            </a:endParaRPr>
          </a:p>
        </p:txBody>
      </p:sp>
      <p:sp>
        <p:nvSpPr>
          <p:cNvPr id="5" name="Rectangle 4"/>
          <p:cNvSpPr/>
          <p:nvPr/>
        </p:nvSpPr>
        <p:spPr>
          <a:xfrm>
            <a:off x="628650" y="4117205"/>
            <a:ext cx="2682145"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Amended Clause</a:t>
            </a:r>
            <a:endParaRPr lang="en-US" sz="2400" b="1" cap="none" spc="0" dirty="0">
              <a:ln/>
              <a:solidFill>
                <a:schemeClr val="accent4"/>
              </a:solidFill>
              <a:effectLst/>
            </a:endParaRPr>
          </a:p>
        </p:txBody>
      </p:sp>
    </p:spTree>
    <p:extLst>
      <p:ext uri="{BB962C8B-B14F-4D97-AF65-F5344CB8AC3E}">
        <p14:creationId xmlns:p14="http://schemas.microsoft.com/office/powerpoint/2010/main" val="1061341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63 – Fitness for Work</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300709"/>
            <a:ext cx="7886700" cy="3714912"/>
          </a:xfrm>
        </p:spPr>
        <p:txBody>
          <a:bodyPr/>
          <a:lstStyle/>
          <a:p>
            <a:pPr indent="0">
              <a:buNone/>
            </a:pPr>
            <a:endParaRPr lang="en-US" sz="2000" b="1" dirty="0" smtClean="0">
              <a:solidFill>
                <a:srgbClr val="0070C0"/>
              </a:solidFill>
            </a:endParaRPr>
          </a:p>
          <a:p>
            <a:pPr indent="0">
              <a:buNone/>
            </a:pPr>
            <a:r>
              <a:rPr lang="en-US" sz="2000" b="1" dirty="0">
                <a:solidFill>
                  <a:srgbClr val="0070C0"/>
                </a:solidFill>
              </a:rPr>
              <a:t>Amendments include:</a:t>
            </a:r>
          </a:p>
          <a:p>
            <a:pPr marL="342900" indent="-342900"/>
            <a:r>
              <a:rPr lang="en-US" sz="2000" dirty="0">
                <a:solidFill>
                  <a:srgbClr val="0070C0"/>
                </a:solidFill>
              </a:rPr>
              <a:t>Reference to obligations </a:t>
            </a:r>
            <a:r>
              <a:rPr lang="en-US" sz="2000" dirty="0" smtClean="0">
                <a:solidFill>
                  <a:srgbClr val="0070C0"/>
                </a:solidFill>
              </a:rPr>
              <a:t>under the </a:t>
            </a:r>
            <a:r>
              <a:rPr lang="en-US" sz="2000" i="1" dirty="0">
                <a:solidFill>
                  <a:srgbClr val="0070C0"/>
                </a:solidFill>
              </a:rPr>
              <a:t>Health Records Act 2001  (Vic) </a:t>
            </a:r>
            <a:r>
              <a:rPr lang="en-US" sz="2000" dirty="0">
                <a:solidFill>
                  <a:srgbClr val="0070C0"/>
                </a:solidFill>
              </a:rPr>
              <a:t>– can’t act contrary to it.</a:t>
            </a:r>
          </a:p>
          <a:p>
            <a:pPr marL="342900" indent="-342900"/>
            <a:r>
              <a:rPr lang="en-US" sz="2000" dirty="0">
                <a:solidFill>
                  <a:srgbClr val="0070C0"/>
                </a:solidFill>
              </a:rPr>
              <a:t>Inclusion of stepped process </a:t>
            </a:r>
            <a:r>
              <a:rPr lang="en-US" sz="2000" dirty="0" smtClean="0">
                <a:solidFill>
                  <a:srgbClr val="0070C0"/>
                </a:solidFill>
              </a:rPr>
              <a:t>for employers </a:t>
            </a:r>
            <a:r>
              <a:rPr lang="en-US" sz="2000" dirty="0">
                <a:solidFill>
                  <a:srgbClr val="0070C0"/>
                </a:solidFill>
              </a:rPr>
              <a:t>including (where  possible) discussion </a:t>
            </a:r>
            <a:r>
              <a:rPr lang="en-US" sz="2000" dirty="0" smtClean="0">
                <a:solidFill>
                  <a:srgbClr val="0070C0"/>
                </a:solidFill>
              </a:rPr>
              <a:t>before requiring </a:t>
            </a:r>
            <a:r>
              <a:rPr lang="en-US" sz="2000" dirty="0">
                <a:solidFill>
                  <a:srgbClr val="0070C0"/>
                </a:solidFill>
              </a:rPr>
              <a:t>Employee to </a:t>
            </a:r>
            <a:r>
              <a:rPr lang="en-US" sz="2000" dirty="0" smtClean="0">
                <a:solidFill>
                  <a:srgbClr val="0070C0"/>
                </a:solidFill>
              </a:rPr>
              <a:t>attend an </a:t>
            </a:r>
            <a:r>
              <a:rPr lang="en-US" sz="2000" dirty="0">
                <a:solidFill>
                  <a:srgbClr val="0070C0"/>
                </a:solidFill>
              </a:rPr>
              <a:t>IME</a:t>
            </a:r>
          </a:p>
          <a:p>
            <a:pPr marL="342900" indent="-342900"/>
            <a:r>
              <a:rPr lang="en-US" sz="2000" dirty="0">
                <a:solidFill>
                  <a:srgbClr val="0070C0"/>
                </a:solidFill>
              </a:rPr>
              <a:t>Confirmation that Clause </a:t>
            </a:r>
            <a:r>
              <a:rPr lang="en-US" sz="2000" dirty="0" smtClean="0">
                <a:solidFill>
                  <a:srgbClr val="0070C0"/>
                </a:solidFill>
              </a:rPr>
              <a:t>63.2 applies </a:t>
            </a:r>
            <a:r>
              <a:rPr lang="en-US" sz="2000" dirty="0">
                <a:solidFill>
                  <a:srgbClr val="0070C0"/>
                </a:solidFill>
              </a:rPr>
              <a:t>to employees </a:t>
            </a:r>
            <a:r>
              <a:rPr lang="en-US" sz="2000" dirty="0" smtClean="0">
                <a:solidFill>
                  <a:srgbClr val="0070C0"/>
                </a:solidFill>
              </a:rPr>
              <a:t>who assert </a:t>
            </a:r>
            <a:r>
              <a:rPr lang="en-US" sz="2000" dirty="0">
                <a:solidFill>
                  <a:srgbClr val="0070C0"/>
                </a:solidFill>
              </a:rPr>
              <a:t>they have capacity </a:t>
            </a:r>
            <a:r>
              <a:rPr lang="en-US" sz="2000" dirty="0" smtClean="0">
                <a:solidFill>
                  <a:srgbClr val="0070C0"/>
                </a:solidFill>
              </a:rPr>
              <a:t>to work </a:t>
            </a:r>
            <a:r>
              <a:rPr lang="en-US" sz="2000" dirty="0">
                <a:solidFill>
                  <a:srgbClr val="0070C0"/>
                </a:solidFill>
              </a:rPr>
              <a:t>rather than those who </a:t>
            </a:r>
            <a:r>
              <a:rPr lang="en-US" sz="2000" dirty="0" smtClean="0">
                <a:solidFill>
                  <a:srgbClr val="0070C0"/>
                </a:solidFill>
              </a:rPr>
              <a:t>are certified </a:t>
            </a:r>
            <a:r>
              <a:rPr lang="en-US" sz="2000" dirty="0">
                <a:solidFill>
                  <a:srgbClr val="0070C0"/>
                </a:solidFill>
              </a:rPr>
              <a:t>as unfit for work</a:t>
            </a:r>
          </a:p>
          <a:p>
            <a:pPr marL="342900" indent="-342900"/>
            <a:endParaRPr lang="en-US" sz="2000" dirty="0">
              <a:solidFill>
                <a:srgbClr val="0070C0"/>
              </a:solidFill>
            </a:endParaRPr>
          </a:p>
        </p:txBody>
      </p:sp>
      <p:sp>
        <p:nvSpPr>
          <p:cNvPr id="5" name="Rectangle 4"/>
          <p:cNvSpPr/>
          <p:nvPr/>
        </p:nvSpPr>
        <p:spPr>
          <a:xfrm rot="2261567">
            <a:off x="6522455" y="861646"/>
            <a:ext cx="2682145"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Amended Clause</a:t>
            </a:r>
            <a:endParaRPr lang="en-US" sz="2400" b="1" cap="none" spc="0" dirty="0">
              <a:ln/>
              <a:solidFill>
                <a:schemeClr val="accent4"/>
              </a:solidFill>
              <a:effectLst/>
            </a:endParaRPr>
          </a:p>
        </p:txBody>
      </p:sp>
    </p:spTree>
    <p:extLst>
      <p:ext uri="{BB962C8B-B14F-4D97-AF65-F5344CB8AC3E}">
        <p14:creationId xmlns:p14="http://schemas.microsoft.com/office/powerpoint/2010/main" val="33970462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68 – Parental Leave</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300709"/>
            <a:ext cx="7886700" cy="3714912"/>
          </a:xfrm>
        </p:spPr>
        <p:txBody>
          <a:bodyPr/>
          <a:lstStyle/>
          <a:p>
            <a:pPr indent="0">
              <a:buNone/>
            </a:pPr>
            <a:endParaRPr lang="en-US" sz="2000" b="1" dirty="0" smtClean="0">
              <a:solidFill>
                <a:srgbClr val="0070C0"/>
              </a:solidFill>
            </a:endParaRPr>
          </a:p>
          <a:p>
            <a:pPr indent="0">
              <a:buNone/>
            </a:pPr>
            <a:r>
              <a:rPr lang="en-US" sz="2000" b="1" dirty="0">
                <a:solidFill>
                  <a:srgbClr val="0070C0"/>
                </a:solidFill>
              </a:rPr>
              <a:t>INCREASE IN PAID PARENTAL LEAVE  ENTITLEMENT</a:t>
            </a:r>
          </a:p>
          <a:p>
            <a:pPr marL="342900" indent="-342900"/>
            <a:r>
              <a:rPr lang="en-US" sz="2000" dirty="0" smtClean="0">
                <a:solidFill>
                  <a:srgbClr val="0070C0"/>
                </a:solidFill>
              </a:rPr>
              <a:t>Primary </a:t>
            </a:r>
            <a:r>
              <a:rPr lang="en-US" sz="2000" dirty="0" err="1">
                <a:solidFill>
                  <a:srgbClr val="0070C0"/>
                </a:solidFill>
              </a:rPr>
              <a:t>Carer</a:t>
            </a:r>
            <a:r>
              <a:rPr lang="en-US" sz="2000" dirty="0">
                <a:solidFill>
                  <a:srgbClr val="0070C0"/>
                </a:solidFill>
              </a:rPr>
              <a:t> - Increase from 10  weeks to 14 weeks (1 April 2021).</a:t>
            </a:r>
          </a:p>
          <a:p>
            <a:pPr marL="342900" indent="-342900"/>
            <a:r>
              <a:rPr lang="en-US" sz="2000" dirty="0">
                <a:solidFill>
                  <a:srgbClr val="0070C0"/>
                </a:solidFill>
              </a:rPr>
              <a:t>Secondary </a:t>
            </a:r>
            <a:r>
              <a:rPr lang="en-US" sz="2000" dirty="0" err="1">
                <a:solidFill>
                  <a:srgbClr val="0070C0"/>
                </a:solidFill>
              </a:rPr>
              <a:t>Carer</a:t>
            </a:r>
            <a:r>
              <a:rPr lang="en-US" sz="2000" dirty="0">
                <a:solidFill>
                  <a:srgbClr val="0070C0"/>
                </a:solidFill>
              </a:rPr>
              <a:t> - Increase from 1  week to 2 weeks (1 April 2021).</a:t>
            </a:r>
          </a:p>
          <a:p>
            <a:pPr indent="0">
              <a:buNone/>
            </a:pPr>
            <a:endParaRPr lang="en-US" sz="2000" b="1" dirty="0">
              <a:solidFill>
                <a:srgbClr val="0070C0"/>
              </a:solidFill>
            </a:endParaRPr>
          </a:p>
          <a:p>
            <a:pPr indent="0">
              <a:buNone/>
            </a:pPr>
            <a:r>
              <a:rPr lang="en-US" sz="2000" b="1" dirty="0">
                <a:solidFill>
                  <a:srgbClr val="0070C0"/>
                </a:solidFill>
              </a:rPr>
              <a:t>REDUCTION OF QUALIFYING PERIOD</a:t>
            </a:r>
          </a:p>
          <a:p>
            <a:pPr indent="0">
              <a:buNone/>
            </a:pPr>
            <a:r>
              <a:rPr lang="en-US" sz="2000" dirty="0" smtClean="0">
                <a:solidFill>
                  <a:srgbClr val="0070C0"/>
                </a:solidFill>
              </a:rPr>
              <a:t>Agreement </a:t>
            </a:r>
            <a:r>
              <a:rPr lang="en-US" sz="2000" dirty="0">
                <a:solidFill>
                  <a:srgbClr val="0070C0"/>
                </a:solidFill>
              </a:rPr>
              <a:t>to reduce </a:t>
            </a:r>
            <a:r>
              <a:rPr lang="en-US" sz="2000" dirty="0" smtClean="0">
                <a:solidFill>
                  <a:srgbClr val="0070C0"/>
                </a:solidFill>
              </a:rPr>
              <a:t>from 12 months </a:t>
            </a:r>
            <a:r>
              <a:rPr lang="en-US" sz="2000" dirty="0">
                <a:solidFill>
                  <a:srgbClr val="0070C0"/>
                </a:solidFill>
              </a:rPr>
              <a:t>to 6 months for eligibility.</a:t>
            </a:r>
          </a:p>
          <a:p>
            <a:pPr marL="342900" indent="-342900"/>
            <a:endParaRPr lang="en-US" sz="2000" dirty="0">
              <a:solidFill>
                <a:srgbClr val="0070C0"/>
              </a:solidFill>
            </a:endParaRPr>
          </a:p>
        </p:txBody>
      </p:sp>
      <p:sp>
        <p:nvSpPr>
          <p:cNvPr id="5" name="Rectangle 4"/>
          <p:cNvSpPr/>
          <p:nvPr/>
        </p:nvSpPr>
        <p:spPr>
          <a:xfrm rot="2261567">
            <a:off x="6522455" y="861646"/>
            <a:ext cx="2682145"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Amended Clause</a:t>
            </a:r>
            <a:endParaRPr lang="en-US" sz="2400" b="1" cap="none" spc="0" dirty="0">
              <a:ln/>
              <a:solidFill>
                <a:schemeClr val="accent4"/>
              </a:solidFill>
              <a:effectLst/>
            </a:endParaRPr>
          </a:p>
        </p:txBody>
      </p:sp>
    </p:spTree>
    <p:extLst>
      <p:ext uri="{BB962C8B-B14F-4D97-AF65-F5344CB8AC3E}">
        <p14:creationId xmlns:p14="http://schemas.microsoft.com/office/powerpoint/2010/main" val="3312109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045001"/>
            <a:ext cx="6959112" cy="3173914"/>
          </a:xfrm>
        </p:spPr>
        <p:txBody>
          <a:bodyPr/>
          <a:lstStyle/>
          <a:p>
            <a:r>
              <a:rPr lang="en-AU" sz="3600" dirty="0" smtClean="0"/>
              <a:t>Clause 4.1 – Definitions</a:t>
            </a:r>
            <a:br>
              <a:rPr lang="en-AU" sz="3600" dirty="0" smtClean="0"/>
            </a:br>
            <a:r>
              <a:rPr lang="en-AU" sz="3600" dirty="0" smtClean="0"/>
              <a:t>Enrolled / Registered nurse </a:t>
            </a:r>
            <a:br>
              <a:rPr lang="en-AU" sz="3600" dirty="0" smtClean="0"/>
            </a:br>
            <a:r>
              <a:rPr lang="en-AU" sz="3600" dirty="0"/>
              <a:t/>
            </a:r>
            <a:br>
              <a:rPr lang="en-AU" sz="3600" dirty="0"/>
            </a:br>
            <a:r>
              <a:rPr lang="en-AU" sz="2400" dirty="0" smtClean="0"/>
              <a:t/>
            </a:r>
            <a:br>
              <a:rPr lang="en-AU" sz="2400" dirty="0" smtClean="0"/>
            </a:br>
            <a:endParaRPr lang="en-AU" sz="2400" dirty="0"/>
          </a:p>
        </p:txBody>
      </p:sp>
    </p:spTree>
    <p:extLst>
      <p:ext uri="{BB962C8B-B14F-4D97-AF65-F5344CB8AC3E}">
        <p14:creationId xmlns:p14="http://schemas.microsoft.com/office/powerpoint/2010/main" val="37501224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68 – Parental Leave (Cont.)</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300709"/>
            <a:ext cx="7886700" cy="3714912"/>
          </a:xfrm>
        </p:spPr>
        <p:txBody>
          <a:bodyPr/>
          <a:lstStyle/>
          <a:p>
            <a:pPr indent="0">
              <a:buNone/>
            </a:pPr>
            <a:endParaRPr lang="en-US" sz="2000" b="1" dirty="0" smtClean="0">
              <a:solidFill>
                <a:srgbClr val="0070C0"/>
              </a:solidFill>
            </a:endParaRPr>
          </a:p>
          <a:p>
            <a:pPr indent="0">
              <a:buNone/>
            </a:pPr>
            <a:r>
              <a:rPr lang="en-US" sz="2000" b="1" dirty="0" smtClean="0">
                <a:solidFill>
                  <a:srgbClr val="0070C0"/>
                </a:solidFill>
              </a:rPr>
              <a:t>TIMING OF PARENTAL LEAVE</a:t>
            </a:r>
            <a:endParaRPr lang="en-US" sz="2000" b="1" dirty="0">
              <a:solidFill>
                <a:srgbClr val="0070C0"/>
              </a:solidFill>
            </a:endParaRPr>
          </a:p>
          <a:p>
            <a:pPr marL="342900" indent="-342900"/>
            <a:r>
              <a:rPr lang="en-US" sz="2000" i="1" dirty="0" smtClean="0">
                <a:solidFill>
                  <a:srgbClr val="0070C0"/>
                </a:solidFill>
              </a:rPr>
              <a:t>Clarification</a:t>
            </a:r>
            <a:r>
              <a:rPr lang="en-US" sz="2000" dirty="0" smtClean="0">
                <a:solidFill>
                  <a:srgbClr val="0070C0"/>
                </a:solidFill>
              </a:rPr>
              <a:t> – Paid parental leave timing must be connected to the birth of the child. </a:t>
            </a:r>
            <a:endParaRPr lang="en-US" sz="2000" dirty="0">
              <a:solidFill>
                <a:srgbClr val="0070C0"/>
              </a:solidFill>
            </a:endParaRPr>
          </a:p>
          <a:p>
            <a:pPr indent="0">
              <a:buNone/>
            </a:pPr>
            <a:endParaRPr lang="en-US" sz="2000" b="1" dirty="0">
              <a:solidFill>
                <a:srgbClr val="0070C0"/>
              </a:solidFill>
            </a:endParaRPr>
          </a:p>
          <a:p>
            <a:pPr indent="0">
              <a:buNone/>
            </a:pPr>
            <a:endParaRPr lang="en-US" sz="600" b="1" dirty="0" smtClean="0">
              <a:solidFill>
                <a:srgbClr val="0070C0"/>
              </a:solidFill>
            </a:endParaRPr>
          </a:p>
          <a:p>
            <a:pPr indent="0">
              <a:buNone/>
            </a:pPr>
            <a:r>
              <a:rPr lang="en-US" sz="2000" b="1" dirty="0" smtClean="0">
                <a:solidFill>
                  <a:srgbClr val="0070C0"/>
                </a:solidFill>
              </a:rPr>
              <a:t>UNPAID PARENTAL LEAVE 12 MONTHS AND BEYOND</a:t>
            </a:r>
            <a:endParaRPr lang="en-US" sz="2000" b="1" dirty="0">
              <a:solidFill>
                <a:srgbClr val="0070C0"/>
              </a:solidFill>
            </a:endParaRPr>
          </a:p>
          <a:p>
            <a:pPr indent="0">
              <a:buNone/>
            </a:pPr>
            <a:r>
              <a:rPr lang="en-US" sz="2000" dirty="0" smtClean="0">
                <a:solidFill>
                  <a:srgbClr val="0070C0"/>
                </a:solidFill>
              </a:rPr>
              <a:t>Amended to reflect the Fair Work Act</a:t>
            </a:r>
          </a:p>
          <a:p>
            <a:pPr indent="0">
              <a:buNone/>
            </a:pPr>
            <a:endParaRPr lang="en-US" sz="2000" dirty="0" smtClean="0">
              <a:solidFill>
                <a:srgbClr val="0070C0"/>
              </a:solidFill>
            </a:endParaRPr>
          </a:p>
          <a:p>
            <a:pPr indent="0">
              <a:buNone/>
            </a:pPr>
            <a:endParaRPr lang="en-US" sz="800" b="1" dirty="0" smtClean="0">
              <a:solidFill>
                <a:srgbClr val="0070C0"/>
              </a:solidFill>
            </a:endParaRPr>
          </a:p>
          <a:p>
            <a:pPr indent="0">
              <a:buNone/>
            </a:pPr>
            <a:r>
              <a:rPr lang="en-US" sz="2000" b="1" dirty="0" smtClean="0">
                <a:solidFill>
                  <a:srgbClr val="0070C0"/>
                </a:solidFill>
              </a:rPr>
              <a:t>KEEPING IN TOUCH DAYS</a:t>
            </a:r>
            <a:endParaRPr lang="en-US" sz="2000" b="1" dirty="0">
              <a:solidFill>
                <a:srgbClr val="0070C0"/>
              </a:solidFill>
            </a:endParaRPr>
          </a:p>
          <a:p>
            <a:pPr indent="0">
              <a:buNone/>
            </a:pPr>
            <a:r>
              <a:rPr lang="en-US" sz="2000" dirty="0" smtClean="0">
                <a:solidFill>
                  <a:srgbClr val="0070C0"/>
                </a:solidFill>
              </a:rPr>
              <a:t>Clarifies the number of keeping in touch days increases where parental leave is extended. </a:t>
            </a:r>
            <a:endParaRPr lang="en-US" sz="2000" dirty="0">
              <a:solidFill>
                <a:srgbClr val="0070C0"/>
              </a:solidFill>
            </a:endParaRPr>
          </a:p>
          <a:p>
            <a:pPr indent="0">
              <a:buNone/>
            </a:pPr>
            <a:endParaRPr lang="en-US" sz="2000" dirty="0">
              <a:solidFill>
                <a:srgbClr val="0070C0"/>
              </a:solidFill>
            </a:endParaRPr>
          </a:p>
          <a:p>
            <a:pPr indent="0">
              <a:buNone/>
            </a:pPr>
            <a:endParaRPr lang="en-US" sz="2000" dirty="0">
              <a:solidFill>
                <a:srgbClr val="0070C0"/>
              </a:solidFill>
            </a:endParaRPr>
          </a:p>
          <a:p>
            <a:pPr marL="342900" indent="-342900"/>
            <a:endParaRPr lang="en-US" sz="2000" dirty="0">
              <a:solidFill>
                <a:srgbClr val="0070C0"/>
              </a:solidFill>
            </a:endParaRPr>
          </a:p>
        </p:txBody>
      </p:sp>
      <p:sp>
        <p:nvSpPr>
          <p:cNvPr id="5" name="Rectangle 4"/>
          <p:cNvSpPr/>
          <p:nvPr/>
        </p:nvSpPr>
        <p:spPr>
          <a:xfrm>
            <a:off x="628650" y="1200034"/>
            <a:ext cx="2682145"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Amended Clause</a:t>
            </a:r>
            <a:endParaRPr lang="en-US" sz="2400" b="1" cap="none" spc="0" dirty="0">
              <a:ln/>
              <a:solidFill>
                <a:schemeClr val="accent4"/>
              </a:solidFill>
              <a:effectLst/>
            </a:endParaRPr>
          </a:p>
        </p:txBody>
      </p:sp>
      <p:sp>
        <p:nvSpPr>
          <p:cNvPr id="6" name="Rectangle 5"/>
          <p:cNvSpPr/>
          <p:nvPr/>
        </p:nvSpPr>
        <p:spPr>
          <a:xfrm>
            <a:off x="628650" y="2992411"/>
            <a:ext cx="2646878"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NES Compliance</a:t>
            </a:r>
            <a:endParaRPr lang="en-US" sz="2400" b="1" cap="none" spc="0" dirty="0">
              <a:ln/>
              <a:solidFill>
                <a:schemeClr val="accent4"/>
              </a:solidFill>
              <a:effectLst/>
            </a:endParaRPr>
          </a:p>
        </p:txBody>
      </p:sp>
      <p:sp>
        <p:nvSpPr>
          <p:cNvPr id="7" name="Rectangle 6"/>
          <p:cNvSpPr/>
          <p:nvPr/>
        </p:nvSpPr>
        <p:spPr>
          <a:xfrm>
            <a:off x="628650" y="4553956"/>
            <a:ext cx="1962397"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Clarification</a:t>
            </a:r>
            <a:endParaRPr lang="en-US" sz="2400" b="1" cap="none" spc="0" dirty="0">
              <a:ln/>
              <a:solidFill>
                <a:schemeClr val="accent4"/>
              </a:solidFill>
              <a:effectLst/>
            </a:endParaRPr>
          </a:p>
        </p:txBody>
      </p:sp>
    </p:spTree>
    <p:extLst>
      <p:ext uri="{BB962C8B-B14F-4D97-AF65-F5344CB8AC3E}">
        <p14:creationId xmlns:p14="http://schemas.microsoft.com/office/powerpoint/2010/main" val="6765441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70 – Long Service Leave (Definitions)</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300709"/>
            <a:ext cx="7886700" cy="3714912"/>
          </a:xfrm>
        </p:spPr>
        <p:txBody>
          <a:bodyPr/>
          <a:lstStyle/>
          <a:p>
            <a:pPr indent="0">
              <a:buNone/>
            </a:pPr>
            <a:endParaRPr lang="en-US" sz="2000" b="1" dirty="0" smtClean="0">
              <a:solidFill>
                <a:srgbClr val="0070C0"/>
              </a:solidFill>
            </a:endParaRPr>
          </a:p>
          <a:p>
            <a:pPr indent="0">
              <a:buNone/>
            </a:pPr>
            <a:r>
              <a:rPr lang="en-US" sz="2000" b="1" dirty="0">
                <a:solidFill>
                  <a:srgbClr val="0070C0"/>
                </a:solidFill>
              </a:rPr>
              <a:t>Definition of Award-entitled Employee</a:t>
            </a:r>
          </a:p>
          <a:p>
            <a:pPr indent="0">
              <a:buNone/>
            </a:pPr>
            <a:r>
              <a:rPr lang="en-US" sz="2000" dirty="0">
                <a:solidFill>
                  <a:srgbClr val="0070C0"/>
                </a:solidFill>
              </a:rPr>
              <a:t>Insertion of new definition to group the </a:t>
            </a:r>
            <a:r>
              <a:rPr lang="en-US" sz="2000" dirty="0" smtClean="0">
                <a:solidFill>
                  <a:srgbClr val="0070C0"/>
                </a:solidFill>
              </a:rPr>
              <a:t>following employees </a:t>
            </a:r>
            <a:r>
              <a:rPr lang="en-US" sz="2000" dirty="0">
                <a:solidFill>
                  <a:srgbClr val="0070C0"/>
                </a:solidFill>
              </a:rPr>
              <a:t>together:</a:t>
            </a:r>
          </a:p>
          <a:p>
            <a:pPr marL="882900" lvl="1" indent="-342900"/>
            <a:r>
              <a:rPr lang="en-US" sz="2000" dirty="0">
                <a:solidFill>
                  <a:srgbClr val="0070C0"/>
                </a:solidFill>
              </a:rPr>
              <a:t>full-time or part-time Registered Nurses;</a:t>
            </a:r>
          </a:p>
          <a:p>
            <a:pPr marL="882900" lvl="1" indent="-342900"/>
            <a:r>
              <a:rPr lang="en-US" sz="2000" dirty="0">
                <a:solidFill>
                  <a:srgbClr val="0070C0"/>
                </a:solidFill>
              </a:rPr>
              <a:t>full-time or part-time Registered Midwives; or</a:t>
            </a:r>
          </a:p>
          <a:p>
            <a:pPr marL="882900" lvl="1" indent="-342900"/>
            <a:r>
              <a:rPr lang="en-US" sz="2000" dirty="0">
                <a:solidFill>
                  <a:srgbClr val="0070C0"/>
                </a:solidFill>
              </a:rPr>
              <a:t>full-time, part-time or casual Enrolled Nurses.</a:t>
            </a:r>
          </a:p>
          <a:p>
            <a:pPr indent="0">
              <a:buNone/>
            </a:pPr>
            <a:endParaRPr lang="en-US" sz="2000" dirty="0">
              <a:solidFill>
                <a:srgbClr val="0070C0"/>
              </a:solidFill>
            </a:endParaRPr>
          </a:p>
          <a:p>
            <a:pPr indent="0">
              <a:buNone/>
            </a:pPr>
            <a:r>
              <a:rPr lang="en-US" sz="2000" b="1" dirty="0">
                <a:solidFill>
                  <a:srgbClr val="0070C0"/>
                </a:solidFill>
              </a:rPr>
              <a:t>Definition of Pay for a Casual Employee</a:t>
            </a:r>
          </a:p>
          <a:p>
            <a:pPr indent="0">
              <a:buNone/>
            </a:pPr>
            <a:r>
              <a:rPr lang="en-US" sz="2000" dirty="0" smtClean="0">
                <a:solidFill>
                  <a:srgbClr val="0070C0"/>
                </a:solidFill>
              </a:rPr>
              <a:t>Remuneration </a:t>
            </a:r>
            <a:r>
              <a:rPr lang="en-US" sz="2000" dirty="0">
                <a:solidFill>
                  <a:srgbClr val="0070C0"/>
                </a:solidFill>
              </a:rPr>
              <a:t>for the employee’s normal weekly  hours of work at their ordinary pay calculated in  accordance with sections 15 and 16 of the LSL Act.</a:t>
            </a:r>
          </a:p>
          <a:p>
            <a:pPr indent="0">
              <a:buNone/>
            </a:pPr>
            <a:endParaRPr lang="en-US" sz="2000" dirty="0">
              <a:solidFill>
                <a:srgbClr val="0070C0"/>
              </a:solidFill>
            </a:endParaRPr>
          </a:p>
          <a:p>
            <a:pPr indent="0">
              <a:buNone/>
            </a:pPr>
            <a:endParaRPr lang="en-US" sz="2000" b="1" dirty="0">
              <a:solidFill>
                <a:srgbClr val="0070C0"/>
              </a:solidFill>
            </a:endParaRPr>
          </a:p>
          <a:p>
            <a:pPr indent="0">
              <a:buNone/>
            </a:pPr>
            <a:endParaRPr lang="en-US" sz="600" b="1" dirty="0" smtClean="0">
              <a:solidFill>
                <a:srgbClr val="0070C0"/>
              </a:solidFill>
            </a:endParaRPr>
          </a:p>
          <a:p>
            <a:pPr indent="0">
              <a:buNone/>
            </a:pPr>
            <a:endParaRPr lang="en-US" sz="2000" dirty="0">
              <a:solidFill>
                <a:srgbClr val="0070C0"/>
              </a:solidFill>
            </a:endParaRPr>
          </a:p>
        </p:txBody>
      </p:sp>
      <p:sp>
        <p:nvSpPr>
          <p:cNvPr id="5" name="Rectangle 4"/>
          <p:cNvSpPr/>
          <p:nvPr/>
        </p:nvSpPr>
        <p:spPr>
          <a:xfrm rot="2356182">
            <a:off x="6706508" y="928430"/>
            <a:ext cx="2169185"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NEW Clauses</a:t>
            </a:r>
            <a:endParaRPr lang="en-US" sz="2400" b="1" cap="none" spc="0" dirty="0">
              <a:ln/>
              <a:solidFill>
                <a:schemeClr val="accent4"/>
              </a:solidFill>
              <a:effectLst/>
            </a:endParaRPr>
          </a:p>
        </p:txBody>
      </p:sp>
    </p:spTree>
    <p:extLst>
      <p:ext uri="{BB962C8B-B14F-4D97-AF65-F5344CB8AC3E}">
        <p14:creationId xmlns:p14="http://schemas.microsoft.com/office/powerpoint/2010/main" val="3971615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70 – Long Service Leave</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300709"/>
            <a:ext cx="7886700" cy="3714912"/>
          </a:xfrm>
        </p:spPr>
        <p:txBody>
          <a:bodyPr/>
          <a:lstStyle/>
          <a:p>
            <a:pPr indent="0">
              <a:buNone/>
            </a:pPr>
            <a:r>
              <a:rPr lang="en-US" sz="2000" b="1" dirty="0" smtClean="0">
                <a:solidFill>
                  <a:srgbClr val="0070C0"/>
                </a:solidFill>
              </a:rPr>
              <a:t>ACCESS </a:t>
            </a:r>
            <a:r>
              <a:rPr lang="en-US" sz="2000" b="1" dirty="0">
                <a:solidFill>
                  <a:srgbClr val="0070C0"/>
                </a:solidFill>
              </a:rPr>
              <a:t>TO LSL AFTER 7 </a:t>
            </a:r>
            <a:r>
              <a:rPr lang="en-US" sz="2000" b="1" dirty="0" smtClean="0">
                <a:solidFill>
                  <a:srgbClr val="0070C0"/>
                </a:solidFill>
              </a:rPr>
              <a:t>YEARS</a:t>
            </a:r>
          </a:p>
          <a:p>
            <a:pPr indent="0">
              <a:buNone/>
            </a:pPr>
            <a:r>
              <a:rPr lang="en-US" sz="2000" dirty="0" smtClean="0">
                <a:solidFill>
                  <a:srgbClr val="0070C0"/>
                </a:solidFill>
              </a:rPr>
              <a:t>Phased in </a:t>
            </a:r>
            <a:r>
              <a:rPr lang="en-US" sz="2000" dirty="0">
                <a:solidFill>
                  <a:srgbClr val="0070C0"/>
                </a:solidFill>
              </a:rPr>
              <a:t>over three years as follows:</a:t>
            </a:r>
          </a:p>
          <a:p>
            <a:pPr marL="882900" lvl="1" indent="-342900"/>
            <a:r>
              <a:rPr lang="en-US" sz="2000" dirty="0">
                <a:solidFill>
                  <a:srgbClr val="0070C0"/>
                </a:solidFill>
              </a:rPr>
              <a:t>from 1 July 2021, 9 years;</a:t>
            </a:r>
          </a:p>
          <a:p>
            <a:pPr marL="882900" lvl="1" indent="-342900"/>
            <a:r>
              <a:rPr lang="en-US" sz="2000" dirty="0">
                <a:solidFill>
                  <a:srgbClr val="0070C0"/>
                </a:solidFill>
              </a:rPr>
              <a:t>from 1 July 2022, 8 years; or</a:t>
            </a:r>
          </a:p>
          <a:p>
            <a:pPr marL="882900" lvl="1" indent="-342900"/>
            <a:r>
              <a:rPr lang="en-US" sz="2000" dirty="0">
                <a:solidFill>
                  <a:srgbClr val="0070C0"/>
                </a:solidFill>
              </a:rPr>
              <a:t>from 1 July 2023, 7 years.</a:t>
            </a:r>
          </a:p>
          <a:p>
            <a:pPr indent="0">
              <a:buNone/>
            </a:pPr>
            <a:endParaRPr lang="en-US" sz="800" b="1" dirty="0" smtClean="0">
              <a:solidFill>
                <a:srgbClr val="0070C0"/>
              </a:solidFill>
            </a:endParaRPr>
          </a:p>
          <a:p>
            <a:pPr indent="0">
              <a:buNone/>
            </a:pPr>
            <a:r>
              <a:rPr lang="en-US" sz="2000" b="1" dirty="0" smtClean="0">
                <a:solidFill>
                  <a:srgbClr val="0070C0"/>
                </a:solidFill>
              </a:rPr>
              <a:t>ADOPTION </a:t>
            </a:r>
            <a:r>
              <a:rPr lang="en-US" sz="2000" b="1" dirty="0">
                <a:solidFill>
                  <a:srgbClr val="0070C0"/>
                </a:solidFill>
              </a:rPr>
              <a:t>OF STATE LSL DEFINITION </a:t>
            </a:r>
            <a:r>
              <a:rPr lang="en-US" sz="2000" b="1" dirty="0" smtClean="0">
                <a:solidFill>
                  <a:srgbClr val="0070C0"/>
                </a:solidFill>
              </a:rPr>
              <a:t>OF CONTINUOUS </a:t>
            </a:r>
            <a:r>
              <a:rPr lang="en-US" sz="2000" b="1" dirty="0">
                <a:solidFill>
                  <a:srgbClr val="0070C0"/>
                </a:solidFill>
              </a:rPr>
              <a:t>SERVICE ELEMENTS </a:t>
            </a:r>
            <a:r>
              <a:rPr lang="en-US" sz="2000" b="1" dirty="0" smtClean="0">
                <a:solidFill>
                  <a:srgbClr val="0070C0"/>
                </a:solidFill>
              </a:rPr>
              <a:t>FROM 1 </a:t>
            </a:r>
            <a:r>
              <a:rPr lang="en-US" sz="2000" b="1" dirty="0">
                <a:solidFill>
                  <a:srgbClr val="0070C0"/>
                </a:solidFill>
              </a:rPr>
              <a:t>JULY 2020 </a:t>
            </a:r>
            <a:r>
              <a:rPr lang="en-US" sz="2000" dirty="0" smtClean="0">
                <a:solidFill>
                  <a:srgbClr val="0070C0"/>
                </a:solidFill>
              </a:rPr>
              <a:t>– </a:t>
            </a:r>
            <a:r>
              <a:rPr lang="en-US" sz="2000" dirty="0">
                <a:solidFill>
                  <a:srgbClr val="0070C0"/>
                </a:solidFill>
              </a:rPr>
              <a:t>includes:</a:t>
            </a:r>
          </a:p>
          <a:p>
            <a:pPr marL="882900" lvl="1" indent="-342900"/>
            <a:r>
              <a:rPr lang="en-US" sz="2000" dirty="0">
                <a:solidFill>
                  <a:srgbClr val="0070C0"/>
                </a:solidFill>
              </a:rPr>
              <a:t>counting unpaid parental leave,</a:t>
            </a:r>
          </a:p>
          <a:p>
            <a:pPr marL="882900" lvl="1" indent="-342900"/>
            <a:r>
              <a:rPr lang="en-US" sz="2000" dirty="0">
                <a:solidFill>
                  <a:srgbClr val="0070C0"/>
                </a:solidFill>
              </a:rPr>
              <a:t>any period of unpaid leave taken on  account of illness or injury,</a:t>
            </a:r>
          </a:p>
          <a:p>
            <a:pPr marL="882900" lvl="1" indent="-342900"/>
            <a:r>
              <a:rPr lang="en-US" sz="2000" dirty="0">
                <a:solidFill>
                  <a:srgbClr val="0070C0"/>
                </a:solidFill>
              </a:rPr>
              <a:t>the first 52 weeks of any other type  of unpaid leave not specifically  referenced elsewhere.</a:t>
            </a:r>
          </a:p>
          <a:p>
            <a:pPr indent="0">
              <a:buNone/>
            </a:pPr>
            <a:endParaRPr lang="en-US" sz="2000" dirty="0">
              <a:solidFill>
                <a:srgbClr val="0070C0"/>
              </a:solidFill>
            </a:endParaRPr>
          </a:p>
          <a:p>
            <a:pPr indent="0">
              <a:buNone/>
            </a:pPr>
            <a:endParaRPr lang="en-US" sz="2000" b="1" dirty="0">
              <a:solidFill>
                <a:srgbClr val="0070C0"/>
              </a:solidFill>
            </a:endParaRPr>
          </a:p>
          <a:p>
            <a:pPr indent="0">
              <a:buNone/>
            </a:pPr>
            <a:endParaRPr lang="en-US" sz="600" b="1" dirty="0" smtClean="0">
              <a:solidFill>
                <a:srgbClr val="0070C0"/>
              </a:solidFill>
            </a:endParaRPr>
          </a:p>
          <a:p>
            <a:pPr indent="0">
              <a:buNone/>
            </a:pPr>
            <a:endParaRPr lang="en-US" sz="2000" dirty="0">
              <a:solidFill>
                <a:srgbClr val="0070C0"/>
              </a:solidFill>
            </a:endParaRPr>
          </a:p>
        </p:txBody>
      </p:sp>
      <p:sp>
        <p:nvSpPr>
          <p:cNvPr id="5" name="Rectangle 4"/>
          <p:cNvSpPr/>
          <p:nvPr/>
        </p:nvSpPr>
        <p:spPr>
          <a:xfrm rot="2356182">
            <a:off x="6706508" y="928430"/>
            <a:ext cx="2169185"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NEW Clauses</a:t>
            </a:r>
            <a:endParaRPr lang="en-US" sz="2400" b="1" cap="none" spc="0" dirty="0">
              <a:ln/>
              <a:solidFill>
                <a:schemeClr val="accent4"/>
              </a:solidFill>
              <a:effectLst/>
            </a:endParaRPr>
          </a:p>
        </p:txBody>
      </p:sp>
    </p:spTree>
    <p:extLst>
      <p:ext uri="{BB962C8B-B14F-4D97-AF65-F5344CB8AC3E}">
        <p14:creationId xmlns:p14="http://schemas.microsoft.com/office/powerpoint/2010/main" val="6636453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70 – Long Service Leave         (Cont.)</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300709"/>
            <a:ext cx="7886700" cy="3714912"/>
          </a:xfrm>
        </p:spPr>
        <p:txBody>
          <a:bodyPr/>
          <a:lstStyle/>
          <a:p>
            <a:pPr indent="0">
              <a:buNone/>
            </a:pPr>
            <a:endParaRPr lang="en-US" sz="2000" b="1" dirty="0" smtClean="0">
              <a:solidFill>
                <a:srgbClr val="0070C0"/>
              </a:solidFill>
            </a:endParaRPr>
          </a:p>
          <a:p>
            <a:pPr indent="0">
              <a:buNone/>
            </a:pPr>
            <a:r>
              <a:rPr lang="en-US" sz="2000" b="1" dirty="0" smtClean="0">
                <a:solidFill>
                  <a:srgbClr val="0070C0"/>
                </a:solidFill>
              </a:rPr>
              <a:t>REDUCTION </a:t>
            </a:r>
            <a:r>
              <a:rPr lang="en-US" sz="2000" b="1" dirty="0">
                <a:solidFill>
                  <a:srgbClr val="0070C0"/>
                </a:solidFill>
              </a:rPr>
              <a:t>IN COMPLEXITY</a:t>
            </a:r>
          </a:p>
          <a:p>
            <a:pPr indent="0">
              <a:buNone/>
            </a:pPr>
            <a:r>
              <a:rPr lang="en-US" sz="2000" dirty="0">
                <a:solidFill>
                  <a:srgbClr val="0070C0"/>
                </a:solidFill>
              </a:rPr>
              <a:t>Term has been comprehensively re-drafted.</a:t>
            </a:r>
          </a:p>
          <a:p>
            <a:pPr indent="0">
              <a:buNone/>
            </a:pPr>
            <a:endParaRPr lang="en-US" sz="800" b="1" dirty="0" smtClean="0">
              <a:solidFill>
                <a:srgbClr val="0070C0"/>
              </a:solidFill>
            </a:endParaRPr>
          </a:p>
          <a:p>
            <a:pPr indent="0">
              <a:buNone/>
            </a:pPr>
            <a:r>
              <a:rPr lang="en-US" sz="2000" b="1" dirty="0">
                <a:solidFill>
                  <a:srgbClr val="0070C0"/>
                </a:solidFill>
              </a:rPr>
              <a:t>NES COMPLIANCE REVIEW</a:t>
            </a:r>
          </a:p>
          <a:p>
            <a:pPr indent="0">
              <a:buNone/>
            </a:pPr>
            <a:r>
              <a:rPr lang="en-US" sz="2000" dirty="0">
                <a:solidFill>
                  <a:srgbClr val="0070C0"/>
                </a:solidFill>
              </a:rPr>
              <a:t>Addressed through re-drafting.</a:t>
            </a:r>
          </a:p>
          <a:p>
            <a:pPr indent="0">
              <a:buNone/>
            </a:pPr>
            <a:endParaRPr lang="en-US" sz="2000" dirty="0">
              <a:solidFill>
                <a:srgbClr val="0070C0"/>
              </a:solidFill>
            </a:endParaRPr>
          </a:p>
          <a:p>
            <a:pPr indent="0">
              <a:buNone/>
            </a:pPr>
            <a:endParaRPr lang="en-US" sz="2000" b="1" dirty="0">
              <a:solidFill>
                <a:srgbClr val="0070C0"/>
              </a:solidFill>
            </a:endParaRPr>
          </a:p>
          <a:p>
            <a:pPr indent="0">
              <a:buNone/>
            </a:pPr>
            <a:endParaRPr lang="en-US" sz="600" b="1" dirty="0" smtClean="0">
              <a:solidFill>
                <a:srgbClr val="0070C0"/>
              </a:solidFill>
            </a:endParaRPr>
          </a:p>
          <a:p>
            <a:pPr indent="0">
              <a:buNone/>
            </a:pPr>
            <a:endParaRPr lang="en-US" sz="2000" dirty="0">
              <a:solidFill>
                <a:srgbClr val="0070C0"/>
              </a:solidFill>
            </a:endParaRPr>
          </a:p>
        </p:txBody>
      </p:sp>
      <p:sp>
        <p:nvSpPr>
          <p:cNvPr id="5" name="Rectangle 4"/>
          <p:cNvSpPr/>
          <p:nvPr/>
        </p:nvSpPr>
        <p:spPr>
          <a:xfrm rot="2356182">
            <a:off x="6364268" y="928430"/>
            <a:ext cx="285366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Amended Clauses</a:t>
            </a:r>
            <a:endParaRPr lang="en-US" sz="2400" b="1" cap="none" spc="0" dirty="0">
              <a:ln/>
              <a:solidFill>
                <a:schemeClr val="accent4"/>
              </a:solidFill>
              <a:effectLst/>
            </a:endParaRPr>
          </a:p>
        </p:txBody>
      </p:sp>
    </p:spTree>
    <p:extLst>
      <p:ext uri="{BB962C8B-B14F-4D97-AF65-F5344CB8AC3E}">
        <p14:creationId xmlns:p14="http://schemas.microsoft.com/office/powerpoint/2010/main" val="134291582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70 – Long Service Leave         (Casual Employees)</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445984"/>
            <a:ext cx="7886700" cy="3714912"/>
          </a:xfrm>
        </p:spPr>
        <p:txBody>
          <a:bodyPr/>
          <a:lstStyle/>
          <a:p>
            <a:pPr indent="0">
              <a:buNone/>
            </a:pPr>
            <a:r>
              <a:rPr lang="en-US" sz="2000" b="1" dirty="0" smtClean="0">
                <a:solidFill>
                  <a:srgbClr val="0070C0"/>
                </a:solidFill>
              </a:rPr>
              <a:t>Casual </a:t>
            </a:r>
            <a:r>
              <a:rPr lang="en-US" sz="2000" b="1" dirty="0">
                <a:solidFill>
                  <a:srgbClr val="0070C0"/>
                </a:solidFill>
              </a:rPr>
              <a:t>Continuous Employment includes the  following:</a:t>
            </a:r>
          </a:p>
          <a:p>
            <a:pPr marL="342900" indent="-342900"/>
            <a:r>
              <a:rPr lang="en-US" sz="1800" dirty="0">
                <a:solidFill>
                  <a:srgbClr val="0070C0"/>
                </a:solidFill>
              </a:rPr>
              <a:t>the period between two instances </a:t>
            </a:r>
            <a:r>
              <a:rPr lang="en-US" sz="1800" dirty="0" smtClean="0">
                <a:solidFill>
                  <a:srgbClr val="0070C0"/>
                </a:solidFill>
              </a:rPr>
              <a:t>of employment </a:t>
            </a:r>
            <a:r>
              <a:rPr lang="en-US" sz="1800" dirty="0">
                <a:solidFill>
                  <a:srgbClr val="0070C0"/>
                </a:solidFill>
              </a:rPr>
              <a:t>that does not exceed either </a:t>
            </a:r>
            <a:r>
              <a:rPr lang="en-US" sz="1800" dirty="0" smtClean="0">
                <a:solidFill>
                  <a:srgbClr val="0070C0"/>
                </a:solidFill>
              </a:rPr>
              <a:t>the allowable </a:t>
            </a:r>
            <a:r>
              <a:rPr lang="en-US" sz="1800" dirty="0">
                <a:solidFill>
                  <a:srgbClr val="0070C0"/>
                </a:solidFill>
              </a:rPr>
              <a:t>period of absence, </a:t>
            </a:r>
            <a:r>
              <a:rPr lang="en-US" sz="1800" dirty="0" smtClean="0">
                <a:solidFill>
                  <a:srgbClr val="0070C0"/>
                </a:solidFill>
              </a:rPr>
              <a:t>or 12 weeks (whichever </a:t>
            </a:r>
            <a:r>
              <a:rPr lang="en-US" sz="1800" dirty="0">
                <a:solidFill>
                  <a:srgbClr val="0070C0"/>
                </a:solidFill>
              </a:rPr>
              <a:t>is greater).</a:t>
            </a:r>
          </a:p>
          <a:p>
            <a:pPr marL="342900" indent="-342900"/>
            <a:r>
              <a:rPr lang="en-US" sz="1800" dirty="0">
                <a:solidFill>
                  <a:srgbClr val="0070C0"/>
                </a:solidFill>
              </a:rPr>
              <a:t>the Employee had been employed by </a:t>
            </a:r>
            <a:r>
              <a:rPr lang="en-US" sz="1800" dirty="0" smtClean="0">
                <a:solidFill>
                  <a:srgbClr val="0070C0"/>
                </a:solidFill>
              </a:rPr>
              <a:t>an Employer </a:t>
            </a:r>
            <a:r>
              <a:rPr lang="en-US" sz="1800" dirty="0">
                <a:solidFill>
                  <a:srgbClr val="0070C0"/>
                </a:solidFill>
              </a:rPr>
              <a:t>on a regular and systematic basis </a:t>
            </a:r>
            <a:r>
              <a:rPr lang="en-US" sz="1800" dirty="0" smtClean="0">
                <a:solidFill>
                  <a:srgbClr val="0070C0"/>
                </a:solidFill>
              </a:rPr>
              <a:t>and the </a:t>
            </a:r>
            <a:r>
              <a:rPr lang="en-US" sz="1800" dirty="0">
                <a:solidFill>
                  <a:srgbClr val="0070C0"/>
                </a:solidFill>
              </a:rPr>
              <a:t>Employee had a reasonable expectation </a:t>
            </a:r>
            <a:r>
              <a:rPr lang="en-US" sz="1800" dirty="0" smtClean="0">
                <a:solidFill>
                  <a:srgbClr val="0070C0"/>
                </a:solidFill>
              </a:rPr>
              <a:t>of being </a:t>
            </a:r>
            <a:r>
              <a:rPr lang="en-US" sz="1800" dirty="0">
                <a:solidFill>
                  <a:srgbClr val="0070C0"/>
                </a:solidFill>
              </a:rPr>
              <a:t>re-engaged by the same Employer.</a:t>
            </a:r>
          </a:p>
          <a:p>
            <a:pPr marL="342900" indent="-342900"/>
            <a:r>
              <a:rPr lang="en-US" sz="1800" dirty="0">
                <a:solidFill>
                  <a:srgbClr val="0070C0"/>
                </a:solidFill>
              </a:rPr>
              <a:t>the gap between engagements was due to </a:t>
            </a:r>
            <a:r>
              <a:rPr lang="en-US" sz="1800" dirty="0" smtClean="0">
                <a:solidFill>
                  <a:srgbClr val="0070C0"/>
                </a:solidFill>
              </a:rPr>
              <a:t>the terms </a:t>
            </a:r>
            <a:r>
              <a:rPr lang="en-US" sz="1800" dirty="0">
                <a:solidFill>
                  <a:srgbClr val="0070C0"/>
                </a:solidFill>
              </a:rPr>
              <a:t>of engagement of the casual Employee.</a:t>
            </a:r>
          </a:p>
          <a:p>
            <a:pPr marL="342900" indent="-342900"/>
            <a:r>
              <a:rPr lang="en-US" sz="1800" dirty="0">
                <a:solidFill>
                  <a:srgbClr val="0070C0"/>
                </a:solidFill>
              </a:rPr>
              <a:t>the gap between engagements was caused </a:t>
            </a:r>
            <a:r>
              <a:rPr lang="en-US" sz="1800" dirty="0" smtClean="0">
                <a:solidFill>
                  <a:srgbClr val="0070C0"/>
                </a:solidFill>
              </a:rPr>
              <a:t>by seasonal </a:t>
            </a:r>
            <a:r>
              <a:rPr lang="en-US" sz="1800" dirty="0">
                <a:solidFill>
                  <a:srgbClr val="0070C0"/>
                </a:solidFill>
              </a:rPr>
              <a:t>factors; or</a:t>
            </a:r>
          </a:p>
          <a:p>
            <a:pPr marL="342900" indent="-342900"/>
            <a:r>
              <a:rPr lang="en-US" sz="1800" dirty="0">
                <a:solidFill>
                  <a:srgbClr val="0070C0"/>
                </a:solidFill>
              </a:rPr>
              <a:t>the Employee and Employer agreed, before </a:t>
            </a:r>
            <a:r>
              <a:rPr lang="en-US" sz="1800" dirty="0" smtClean="0">
                <a:solidFill>
                  <a:srgbClr val="0070C0"/>
                </a:solidFill>
              </a:rPr>
              <a:t>the start </a:t>
            </a:r>
            <a:r>
              <a:rPr lang="en-US" sz="1800" dirty="0">
                <a:solidFill>
                  <a:srgbClr val="0070C0"/>
                </a:solidFill>
              </a:rPr>
              <a:t>of an absence, to treat the employment as  continuous despite the absence</a:t>
            </a:r>
            <a:r>
              <a:rPr lang="en-US" sz="1800" dirty="0" smtClean="0">
                <a:solidFill>
                  <a:srgbClr val="0070C0"/>
                </a:solidFill>
              </a:rPr>
              <a:t>.</a:t>
            </a:r>
            <a:endParaRPr lang="en-US" sz="1800" dirty="0">
              <a:solidFill>
                <a:srgbClr val="0070C0"/>
              </a:solidFill>
            </a:endParaRPr>
          </a:p>
          <a:p>
            <a:pPr indent="0">
              <a:buNone/>
            </a:pPr>
            <a:r>
              <a:rPr lang="en-US" sz="1800" b="1" dirty="0">
                <a:solidFill>
                  <a:srgbClr val="0070C0"/>
                </a:solidFill>
              </a:rPr>
              <a:t>Clarification</a:t>
            </a:r>
            <a:r>
              <a:rPr lang="en-US" sz="1800" dirty="0">
                <a:solidFill>
                  <a:srgbClr val="0070C0"/>
                </a:solidFill>
              </a:rPr>
              <a:t> that casual service at another </a:t>
            </a:r>
            <a:r>
              <a:rPr lang="en-US" sz="1800" dirty="0" smtClean="0">
                <a:solidFill>
                  <a:srgbClr val="0070C0"/>
                </a:solidFill>
              </a:rPr>
              <a:t>institution or </a:t>
            </a:r>
            <a:r>
              <a:rPr lang="en-US" sz="1800" dirty="0">
                <a:solidFill>
                  <a:srgbClr val="0070C0"/>
                </a:solidFill>
              </a:rPr>
              <a:t>stat body will count for the purpose of </a:t>
            </a:r>
            <a:r>
              <a:rPr lang="en-US" sz="1800" dirty="0" smtClean="0">
                <a:solidFill>
                  <a:srgbClr val="0070C0"/>
                </a:solidFill>
              </a:rPr>
              <a:t>calculating mixed </a:t>
            </a:r>
            <a:r>
              <a:rPr lang="en-US" sz="1800" dirty="0">
                <a:solidFill>
                  <a:srgbClr val="0070C0"/>
                </a:solidFill>
              </a:rPr>
              <a:t>modes.</a:t>
            </a:r>
          </a:p>
          <a:p>
            <a:pPr marL="342900" indent="-342900"/>
            <a:endParaRPr lang="en-US" sz="1800" dirty="0" smtClean="0">
              <a:solidFill>
                <a:srgbClr val="0070C0"/>
              </a:solidFill>
            </a:endParaRPr>
          </a:p>
          <a:p>
            <a:pPr indent="0">
              <a:buNone/>
            </a:pPr>
            <a:endParaRPr lang="en-US" sz="2000" dirty="0">
              <a:solidFill>
                <a:srgbClr val="0070C0"/>
              </a:solidFill>
            </a:endParaRPr>
          </a:p>
          <a:p>
            <a:pPr indent="0">
              <a:buNone/>
            </a:pPr>
            <a:endParaRPr lang="en-US" sz="2000" dirty="0">
              <a:solidFill>
                <a:srgbClr val="0070C0"/>
              </a:solidFill>
            </a:endParaRPr>
          </a:p>
          <a:p>
            <a:pPr indent="0">
              <a:buNone/>
            </a:pPr>
            <a:endParaRPr lang="en-US" sz="600" dirty="0" smtClean="0">
              <a:solidFill>
                <a:srgbClr val="0070C0"/>
              </a:solidFill>
            </a:endParaRPr>
          </a:p>
          <a:p>
            <a:pPr indent="0">
              <a:buNone/>
            </a:pPr>
            <a:endParaRPr lang="en-US" sz="2000" dirty="0">
              <a:solidFill>
                <a:srgbClr val="0070C0"/>
              </a:solidFill>
            </a:endParaRPr>
          </a:p>
        </p:txBody>
      </p:sp>
      <p:sp>
        <p:nvSpPr>
          <p:cNvPr id="5" name="Rectangle 4"/>
          <p:cNvSpPr/>
          <p:nvPr/>
        </p:nvSpPr>
        <p:spPr>
          <a:xfrm rot="2356182">
            <a:off x="6364268" y="928430"/>
            <a:ext cx="285366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Amended Clauses</a:t>
            </a:r>
            <a:endParaRPr lang="en-US" sz="2400" b="1" cap="none" spc="0" dirty="0">
              <a:ln/>
              <a:solidFill>
                <a:schemeClr val="accent4"/>
              </a:solidFill>
              <a:effectLst/>
            </a:endParaRPr>
          </a:p>
        </p:txBody>
      </p:sp>
    </p:spTree>
    <p:extLst>
      <p:ext uri="{BB962C8B-B14F-4D97-AF65-F5344CB8AC3E}">
        <p14:creationId xmlns:p14="http://schemas.microsoft.com/office/powerpoint/2010/main" val="23980988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72 – Absence </a:t>
            </a:r>
            <a:r>
              <a:rPr lang="en-AU" dirty="0">
                <a:solidFill>
                  <a:schemeClr val="tx1">
                    <a:lumMod val="90000"/>
                    <a:lumOff val="10000"/>
                  </a:schemeClr>
                </a:solidFill>
              </a:rPr>
              <a:t>o</a:t>
            </a:r>
            <a:r>
              <a:rPr lang="en-AU" dirty="0" smtClean="0">
                <a:solidFill>
                  <a:schemeClr val="tx1">
                    <a:lumMod val="90000"/>
                    <a:lumOff val="10000"/>
                  </a:schemeClr>
                </a:solidFill>
              </a:rPr>
              <a:t>f Defence                Leave</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445984"/>
            <a:ext cx="7886700" cy="3714912"/>
          </a:xfrm>
        </p:spPr>
        <p:txBody>
          <a:bodyPr/>
          <a:lstStyle/>
          <a:p>
            <a:pPr marL="342900" indent="-342900"/>
            <a:r>
              <a:rPr lang="en-US" sz="2000" dirty="0">
                <a:solidFill>
                  <a:srgbClr val="0070C0"/>
                </a:solidFill>
              </a:rPr>
              <a:t>'Absence on </a:t>
            </a:r>
            <a:r>
              <a:rPr lang="en-US" sz="2000" dirty="0" err="1">
                <a:solidFill>
                  <a:srgbClr val="0070C0"/>
                </a:solidFill>
              </a:rPr>
              <a:t>defence</a:t>
            </a:r>
            <a:r>
              <a:rPr lang="en-US" sz="2000" dirty="0">
                <a:solidFill>
                  <a:srgbClr val="0070C0"/>
                </a:solidFill>
              </a:rPr>
              <a:t> service' has the meaning contained in section 24A of the </a:t>
            </a:r>
            <a:r>
              <a:rPr lang="en-US" sz="2000" dirty="0" smtClean="0">
                <a:solidFill>
                  <a:srgbClr val="0070C0"/>
                </a:solidFill>
              </a:rPr>
              <a:t>Def Reserve </a:t>
            </a:r>
            <a:r>
              <a:rPr lang="en-US" sz="2000" dirty="0">
                <a:solidFill>
                  <a:srgbClr val="0070C0"/>
                </a:solidFill>
              </a:rPr>
              <a:t>Service (Protection) Act 2001</a:t>
            </a:r>
          </a:p>
          <a:p>
            <a:pPr marL="342900" indent="-342900"/>
            <a:r>
              <a:rPr lang="en-US" sz="2000" dirty="0">
                <a:solidFill>
                  <a:srgbClr val="0070C0"/>
                </a:solidFill>
              </a:rPr>
              <a:t>Applicable for Full-Time and Part-Time employees</a:t>
            </a:r>
          </a:p>
          <a:p>
            <a:pPr marL="342900" indent="-342900"/>
            <a:r>
              <a:rPr lang="en-US" sz="2000" dirty="0">
                <a:solidFill>
                  <a:srgbClr val="0070C0"/>
                </a:solidFill>
              </a:rPr>
              <a:t>Jury Service ‘top up’ model used.</a:t>
            </a:r>
          </a:p>
          <a:p>
            <a:pPr marL="342900" indent="-342900"/>
            <a:endParaRPr lang="en-US" sz="1800" dirty="0">
              <a:solidFill>
                <a:srgbClr val="0070C0"/>
              </a:solidFill>
            </a:endParaRPr>
          </a:p>
          <a:p>
            <a:pPr marL="342900" indent="-342900"/>
            <a:endParaRPr lang="en-US" sz="1800" dirty="0" smtClean="0">
              <a:solidFill>
                <a:srgbClr val="0070C0"/>
              </a:solidFill>
            </a:endParaRPr>
          </a:p>
          <a:p>
            <a:pPr indent="0">
              <a:buNone/>
            </a:pPr>
            <a:endParaRPr lang="en-US" sz="2000" dirty="0">
              <a:solidFill>
                <a:srgbClr val="0070C0"/>
              </a:solidFill>
            </a:endParaRPr>
          </a:p>
          <a:p>
            <a:pPr indent="0">
              <a:buNone/>
            </a:pPr>
            <a:endParaRPr lang="en-US" sz="2000" dirty="0">
              <a:solidFill>
                <a:srgbClr val="0070C0"/>
              </a:solidFill>
            </a:endParaRPr>
          </a:p>
          <a:p>
            <a:pPr indent="0">
              <a:buNone/>
            </a:pPr>
            <a:endParaRPr lang="en-US" sz="600" dirty="0" smtClean="0">
              <a:solidFill>
                <a:srgbClr val="0070C0"/>
              </a:solidFill>
            </a:endParaRPr>
          </a:p>
          <a:p>
            <a:pPr indent="0">
              <a:buNone/>
            </a:pPr>
            <a:endParaRPr lang="en-US" sz="2000" dirty="0">
              <a:solidFill>
                <a:srgbClr val="0070C0"/>
              </a:solidFill>
            </a:endParaRPr>
          </a:p>
        </p:txBody>
      </p:sp>
      <p:sp>
        <p:nvSpPr>
          <p:cNvPr id="5" name="Rectangle 4"/>
          <p:cNvSpPr/>
          <p:nvPr/>
        </p:nvSpPr>
        <p:spPr>
          <a:xfrm rot="2356182">
            <a:off x="6919017" y="734897"/>
            <a:ext cx="1997663"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NEW Clause</a:t>
            </a:r>
            <a:endParaRPr lang="en-US" sz="2400" b="1" cap="none" spc="0" dirty="0">
              <a:ln/>
              <a:solidFill>
                <a:schemeClr val="accent4"/>
              </a:solidFill>
              <a:effectLst/>
            </a:endParaRPr>
          </a:p>
        </p:txBody>
      </p:sp>
    </p:spTree>
    <p:extLst>
      <p:ext uri="{BB962C8B-B14F-4D97-AF65-F5344CB8AC3E}">
        <p14:creationId xmlns:p14="http://schemas.microsoft.com/office/powerpoint/2010/main" val="17560470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72A – Leave to engagement             in voluntary emergency management activities</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880550"/>
            <a:ext cx="7886700" cy="3714912"/>
          </a:xfrm>
        </p:spPr>
        <p:txBody>
          <a:bodyPr/>
          <a:lstStyle/>
          <a:p>
            <a:pPr indent="0">
              <a:buNone/>
            </a:pPr>
            <a:r>
              <a:rPr lang="en-US" sz="2000" dirty="0" smtClean="0">
                <a:solidFill>
                  <a:srgbClr val="0070C0"/>
                </a:solidFill>
              </a:rPr>
              <a:t>Increased payment of up to 2 weeks paid leave for prescribed activities subject to operational requirements. </a:t>
            </a:r>
            <a:endParaRPr lang="en-US" sz="2000" dirty="0">
              <a:solidFill>
                <a:srgbClr val="0070C0"/>
              </a:solidFill>
            </a:endParaRPr>
          </a:p>
          <a:p>
            <a:pPr marL="342900" indent="-342900"/>
            <a:endParaRPr lang="en-US" sz="2000" dirty="0" smtClean="0">
              <a:solidFill>
                <a:srgbClr val="0070C0"/>
              </a:solidFill>
            </a:endParaRPr>
          </a:p>
          <a:p>
            <a:pPr indent="0">
              <a:buNone/>
            </a:pPr>
            <a:endParaRPr lang="en-US" sz="2400" dirty="0">
              <a:solidFill>
                <a:srgbClr val="0070C0"/>
              </a:solidFill>
            </a:endParaRPr>
          </a:p>
          <a:p>
            <a:pPr indent="0">
              <a:buNone/>
            </a:pPr>
            <a:endParaRPr lang="en-US" sz="2400" dirty="0">
              <a:solidFill>
                <a:srgbClr val="0070C0"/>
              </a:solidFill>
            </a:endParaRPr>
          </a:p>
          <a:p>
            <a:pPr indent="0">
              <a:buNone/>
            </a:pPr>
            <a:endParaRPr lang="en-US" sz="700" dirty="0" smtClean="0">
              <a:solidFill>
                <a:srgbClr val="0070C0"/>
              </a:solidFill>
            </a:endParaRPr>
          </a:p>
          <a:p>
            <a:pPr indent="0">
              <a:buNone/>
            </a:pPr>
            <a:endParaRPr lang="en-US" sz="2400" dirty="0">
              <a:solidFill>
                <a:srgbClr val="0070C0"/>
              </a:solidFill>
            </a:endParaRPr>
          </a:p>
        </p:txBody>
      </p:sp>
      <p:sp>
        <p:nvSpPr>
          <p:cNvPr id="5" name="Rectangle 4"/>
          <p:cNvSpPr/>
          <p:nvPr/>
        </p:nvSpPr>
        <p:spPr>
          <a:xfrm rot="2356182">
            <a:off x="6576777" y="734897"/>
            <a:ext cx="268214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Amended Clause</a:t>
            </a:r>
            <a:endParaRPr lang="en-US" sz="2400" b="1" cap="none" spc="0" dirty="0">
              <a:ln/>
              <a:solidFill>
                <a:schemeClr val="accent4"/>
              </a:solidFill>
              <a:effectLst/>
            </a:endParaRPr>
          </a:p>
        </p:txBody>
      </p:sp>
    </p:spTree>
    <p:extLst>
      <p:ext uri="{BB962C8B-B14F-4D97-AF65-F5344CB8AC3E}">
        <p14:creationId xmlns:p14="http://schemas.microsoft.com/office/powerpoint/2010/main" val="38092332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72B – Special Disaster Leave</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328289"/>
            <a:ext cx="7886700" cy="3714912"/>
          </a:xfrm>
        </p:spPr>
        <p:txBody>
          <a:bodyPr/>
          <a:lstStyle/>
          <a:p>
            <a:pPr indent="0">
              <a:buNone/>
            </a:pPr>
            <a:r>
              <a:rPr lang="en-US" sz="2000" dirty="0">
                <a:solidFill>
                  <a:srgbClr val="0070C0"/>
                </a:solidFill>
              </a:rPr>
              <a:t>3 days paid per year </a:t>
            </a:r>
            <a:r>
              <a:rPr lang="en-US" sz="2000" i="1" dirty="0">
                <a:solidFill>
                  <a:srgbClr val="0070C0"/>
                </a:solidFill>
              </a:rPr>
              <a:t>where personal leave is not available </a:t>
            </a:r>
            <a:r>
              <a:rPr lang="en-US" sz="2000" dirty="0">
                <a:solidFill>
                  <a:srgbClr val="0070C0"/>
                </a:solidFill>
              </a:rPr>
              <a:t>and the Employee is </a:t>
            </a:r>
            <a:r>
              <a:rPr lang="en-US" sz="2000" dirty="0" smtClean="0">
                <a:solidFill>
                  <a:srgbClr val="0070C0"/>
                </a:solidFill>
              </a:rPr>
              <a:t>unable attend </a:t>
            </a:r>
            <a:r>
              <a:rPr lang="en-US" sz="2000" dirty="0">
                <a:solidFill>
                  <a:srgbClr val="0070C0"/>
                </a:solidFill>
              </a:rPr>
              <a:t>work because:</a:t>
            </a:r>
          </a:p>
          <a:p>
            <a:pPr marL="342900" indent="-342900"/>
            <a:r>
              <a:rPr lang="en-US" sz="2000" dirty="0">
                <a:solidFill>
                  <a:srgbClr val="0070C0"/>
                </a:solidFill>
              </a:rPr>
              <a:t>Their residence has been damaged or under imminent threat of major damage; or</a:t>
            </a:r>
          </a:p>
          <a:p>
            <a:pPr marL="342900" indent="-342900"/>
            <a:r>
              <a:rPr lang="en-US" sz="2000" dirty="0">
                <a:solidFill>
                  <a:srgbClr val="0070C0"/>
                </a:solidFill>
              </a:rPr>
              <a:t>The lives or safety of their immediate family or household members are threatened; or</a:t>
            </a:r>
          </a:p>
          <a:p>
            <a:pPr marL="342900" indent="-342900"/>
            <a:r>
              <a:rPr lang="en-US" sz="2000" dirty="0">
                <a:solidFill>
                  <a:srgbClr val="0070C0"/>
                </a:solidFill>
              </a:rPr>
              <a:t>The closure, or other unusual danger of the Employees normal travel route to work and  no practicable alternative route is available.</a:t>
            </a:r>
          </a:p>
          <a:p>
            <a:pPr marL="342900" indent="-342900"/>
            <a:endParaRPr lang="en-US" sz="1800" dirty="0" smtClean="0">
              <a:solidFill>
                <a:srgbClr val="0070C0"/>
              </a:solidFill>
            </a:endParaRPr>
          </a:p>
          <a:p>
            <a:pPr indent="0">
              <a:buNone/>
            </a:pPr>
            <a:endParaRPr lang="en-US" sz="2000" dirty="0">
              <a:solidFill>
                <a:srgbClr val="0070C0"/>
              </a:solidFill>
            </a:endParaRPr>
          </a:p>
          <a:p>
            <a:pPr indent="0">
              <a:buNone/>
            </a:pPr>
            <a:endParaRPr lang="en-US" sz="2000" dirty="0">
              <a:solidFill>
                <a:srgbClr val="0070C0"/>
              </a:solidFill>
            </a:endParaRPr>
          </a:p>
          <a:p>
            <a:pPr indent="0">
              <a:buNone/>
            </a:pPr>
            <a:endParaRPr lang="en-US" sz="600" dirty="0" smtClean="0">
              <a:solidFill>
                <a:srgbClr val="0070C0"/>
              </a:solidFill>
            </a:endParaRPr>
          </a:p>
          <a:p>
            <a:pPr indent="0">
              <a:buNone/>
            </a:pPr>
            <a:endParaRPr lang="en-US" sz="2000" dirty="0">
              <a:solidFill>
                <a:srgbClr val="0070C0"/>
              </a:solidFill>
            </a:endParaRPr>
          </a:p>
        </p:txBody>
      </p:sp>
      <p:sp>
        <p:nvSpPr>
          <p:cNvPr id="5" name="Rectangle 4"/>
          <p:cNvSpPr/>
          <p:nvPr/>
        </p:nvSpPr>
        <p:spPr>
          <a:xfrm rot="2356182">
            <a:off x="7118195" y="613938"/>
            <a:ext cx="1997663"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NEW Clause</a:t>
            </a:r>
            <a:endParaRPr lang="en-US" sz="2400" b="1" cap="none" spc="0" dirty="0">
              <a:ln/>
              <a:solidFill>
                <a:schemeClr val="accent4"/>
              </a:solidFill>
              <a:effectLst/>
            </a:endParaRPr>
          </a:p>
        </p:txBody>
      </p:sp>
    </p:spTree>
    <p:extLst>
      <p:ext uri="{BB962C8B-B14F-4D97-AF65-F5344CB8AC3E}">
        <p14:creationId xmlns:p14="http://schemas.microsoft.com/office/powerpoint/2010/main" val="30357925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73 – Ceremonial Leave</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328289"/>
            <a:ext cx="7886700" cy="3714912"/>
          </a:xfrm>
        </p:spPr>
        <p:txBody>
          <a:bodyPr/>
          <a:lstStyle/>
          <a:p>
            <a:pPr indent="0">
              <a:buNone/>
            </a:pPr>
            <a:r>
              <a:rPr lang="en-US" sz="2000" dirty="0">
                <a:solidFill>
                  <a:srgbClr val="0070C0"/>
                </a:solidFill>
              </a:rPr>
              <a:t>Insertion of ability </a:t>
            </a:r>
            <a:r>
              <a:rPr lang="en-US" sz="2000" dirty="0" smtClean="0">
                <a:solidFill>
                  <a:srgbClr val="0070C0"/>
                </a:solidFill>
              </a:rPr>
              <a:t>for employees</a:t>
            </a:r>
            <a:r>
              <a:rPr lang="en-US" sz="2000" dirty="0">
                <a:solidFill>
                  <a:srgbClr val="0070C0"/>
                </a:solidFill>
              </a:rPr>
              <a:t>, subject </a:t>
            </a:r>
            <a:r>
              <a:rPr lang="en-US" sz="2000" dirty="0" smtClean="0">
                <a:solidFill>
                  <a:srgbClr val="0070C0"/>
                </a:solidFill>
              </a:rPr>
              <a:t>to operational   requirements</a:t>
            </a:r>
            <a:r>
              <a:rPr lang="en-US" sz="2000" dirty="0">
                <a:solidFill>
                  <a:srgbClr val="0070C0"/>
                </a:solidFill>
              </a:rPr>
              <a:t>,  to substitute a public  holiday to </a:t>
            </a:r>
            <a:r>
              <a:rPr lang="en-US" sz="2000" dirty="0" smtClean="0">
                <a:solidFill>
                  <a:srgbClr val="0070C0"/>
                </a:solidFill>
              </a:rPr>
              <a:t>enable attendance </a:t>
            </a:r>
            <a:r>
              <a:rPr lang="en-US" sz="2000" dirty="0">
                <a:solidFill>
                  <a:srgbClr val="0070C0"/>
                </a:solidFill>
              </a:rPr>
              <a:t>at </a:t>
            </a:r>
            <a:r>
              <a:rPr lang="en-US" sz="2000" dirty="0" smtClean="0">
                <a:solidFill>
                  <a:srgbClr val="0070C0"/>
                </a:solidFill>
              </a:rPr>
              <a:t>NAIDOC week</a:t>
            </a:r>
            <a:r>
              <a:rPr lang="en-US" sz="2000" dirty="0">
                <a:solidFill>
                  <a:srgbClr val="0070C0"/>
                </a:solidFill>
              </a:rPr>
              <a:t>.</a:t>
            </a:r>
          </a:p>
          <a:p>
            <a:pPr marL="342900" indent="-342900"/>
            <a:endParaRPr lang="en-US" sz="1800" dirty="0" smtClean="0">
              <a:solidFill>
                <a:srgbClr val="0070C0"/>
              </a:solidFill>
            </a:endParaRPr>
          </a:p>
          <a:p>
            <a:pPr indent="0">
              <a:buNone/>
            </a:pPr>
            <a:endParaRPr lang="en-US" sz="2000" dirty="0">
              <a:solidFill>
                <a:srgbClr val="0070C0"/>
              </a:solidFill>
            </a:endParaRPr>
          </a:p>
          <a:p>
            <a:pPr indent="0">
              <a:buNone/>
            </a:pPr>
            <a:endParaRPr lang="en-US" sz="2000" dirty="0">
              <a:solidFill>
                <a:srgbClr val="0070C0"/>
              </a:solidFill>
            </a:endParaRPr>
          </a:p>
          <a:p>
            <a:pPr indent="0">
              <a:buNone/>
            </a:pPr>
            <a:endParaRPr lang="en-US" sz="600" dirty="0" smtClean="0">
              <a:solidFill>
                <a:srgbClr val="0070C0"/>
              </a:solidFill>
            </a:endParaRPr>
          </a:p>
          <a:p>
            <a:pPr indent="0">
              <a:buNone/>
            </a:pPr>
            <a:endParaRPr lang="en-US" sz="2000" dirty="0">
              <a:solidFill>
                <a:srgbClr val="0070C0"/>
              </a:solidFill>
            </a:endParaRPr>
          </a:p>
        </p:txBody>
      </p:sp>
      <p:sp>
        <p:nvSpPr>
          <p:cNvPr id="5" name="Rectangle 4"/>
          <p:cNvSpPr/>
          <p:nvPr/>
        </p:nvSpPr>
        <p:spPr>
          <a:xfrm rot="2356182">
            <a:off x="6542203" y="796734"/>
            <a:ext cx="268214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Amended Clause</a:t>
            </a:r>
            <a:endParaRPr lang="en-US" sz="2400" b="1" cap="none" spc="0" dirty="0">
              <a:ln/>
              <a:solidFill>
                <a:schemeClr val="accent4"/>
              </a:solidFill>
              <a:effectLst/>
            </a:endParaRPr>
          </a:p>
        </p:txBody>
      </p:sp>
    </p:spTree>
    <p:extLst>
      <p:ext uri="{BB962C8B-B14F-4D97-AF65-F5344CB8AC3E}">
        <p14:creationId xmlns:p14="http://schemas.microsoft.com/office/powerpoint/2010/main" val="6108959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045001"/>
            <a:ext cx="6959112" cy="3173914"/>
          </a:xfrm>
        </p:spPr>
        <p:txBody>
          <a:bodyPr/>
          <a:lstStyle/>
          <a:p>
            <a:r>
              <a:rPr lang="en-AU" sz="3600" dirty="0" smtClean="0"/>
              <a:t>Part H – Education and Professional Development</a:t>
            </a:r>
            <a:br>
              <a:rPr lang="en-AU" sz="3600" dirty="0" smtClean="0"/>
            </a:br>
            <a:r>
              <a:rPr lang="en-AU" sz="3600" dirty="0"/>
              <a:t/>
            </a:r>
            <a:br>
              <a:rPr lang="en-AU" sz="3600" dirty="0"/>
            </a:br>
            <a:r>
              <a:rPr lang="en-AU" sz="2400" dirty="0" smtClean="0"/>
              <a:t/>
            </a:r>
            <a:br>
              <a:rPr lang="en-AU" sz="2400" dirty="0" smtClean="0"/>
            </a:br>
            <a:endParaRPr lang="en-AU" sz="2400" dirty="0"/>
          </a:p>
        </p:txBody>
      </p:sp>
      <p:sp>
        <p:nvSpPr>
          <p:cNvPr id="3" name="TextBox 2"/>
          <p:cNvSpPr txBox="1"/>
          <p:nvPr/>
        </p:nvSpPr>
        <p:spPr>
          <a:xfrm>
            <a:off x="658466" y="3259248"/>
            <a:ext cx="7043596" cy="2677656"/>
          </a:xfrm>
          <a:prstGeom prst="rect">
            <a:avLst/>
          </a:prstGeom>
          <a:noFill/>
        </p:spPr>
        <p:txBody>
          <a:bodyPr wrap="square" rtlCol="0">
            <a:spAutoFit/>
          </a:bodyPr>
          <a:lstStyle/>
          <a:p>
            <a:r>
              <a:rPr lang="en-US" sz="2800" dirty="0">
                <a:solidFill>
                  <a:schemeClr val="bg1"/>
                </a:solidFill>
                <a:latin typeface="Helvetica" panose="020B0604020202020204" pitchFamily="34" charset="0"/>
                <a:cs typeface="Helvetica" panose="020B0604020202020204" pitchFamily="34" charset="0"/>
              </a:rPr>
              <a:t>This part covers:</a:t>
            </a:r>
          </a:p>
          <a:p>
            <a:pPr marL="457200" indent="-45720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Professional Development Leave</a:t>
            </a:r>
          </a:p>
          <a:p>
            <a:pPr marL="457200" indent="-45720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Study Leave</a:t>
            </a:r>
          </a:p>
          <a:p>
            <a:pPr marL="457200" indent="-45720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Examination Leave</a:t>
            </a:r>
          </a:p>
          <a:p>
            <a:pPr marL="457200" indent="-45720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Staff </a:t>
            </a:r>
            <a:r>
              <a:rPr lang="en-US" sz="2800" dirty="0" smtClean="0">
                <a:solidFill>
                  <a:schemeClr val="bg1"/>
                </a:solidFill>
                <a:latin typeface="Helvetica" panose="020B0604020202020204" pitchFamily="34" charset="0"/>
                <a:cs typeface="Helvetica" panose="020B0604020202020204" pitchFamily="34" charset="0"/>
              </a:rPr>
              <a:t>Replacement</a:t>
            </a:r>
            <a:endParaRPr lang="en-US" sz="2800" dirty="0">
              <a:solidFill>
                <a:schemeClr val="bg1"/>
              </a:solidFill>
              <a:latin typeface="Helvetica" panose="020B0604020202020204" pitchFamily="34" charset="0"/>
              <a:cs typeface="Helvetica" panose="020B0604020202020204" pitchFamily="34" charset="0"/>
            </a:endParaRPr>
          </a:p>
          <a:p>
            <a:pPr marL="457200" indent="-45720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Post-registration Students</a:t>
            </a:r>
          </a:p>
        </p:txBody>
      </p:sp>
    </p:spTree>
    <p:extLst>
      <p:ext uri="{BB962C8B-B14F-4D97-AF65-F5344CB8AC3E}">
        <p14:creationId xmlns:p14="http://schemas.microsoft.com/office/powerpoint/2010/main" val="1654887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Definitions</a:t>
            </a:r>
            <a:br>
              <a:rPr lang="en-AU" dirty="0" smtClean="0">
                <a:solidFill>
                  <a:schemeClr val="tx1">
                    <a:lumMod val="90000"/>
                    <a:lumOff val="10000"/>
                  </a:schemeClr>
                </a:solidFill>
              </a:rPr>
            </a:br>
            <a:r>
              <a:rPr lang="en-AU" dirty="0" smtClean="0">
                <a:solidFill>
                  <a:schemeClr val="tx1">
                    <a:lumMod val="90000"/>
                    <a:lumOff val="10000"/>
                  </a:schemeClr>
                </a:solidFill>
              </a:rPr>
              <a:t>Clause 4.1(</a:t>
            </a:r>
            <a:r>
              <a:rPr lang="en-AU" dirty="0" err="1" smtClean="0">
                <a:solidFill>
                  <a:schemeClr val="tx1">
                    <a:lumMod val="90000"/>
                    <a:lumOff val="10000"/>
                  </a:schemeClr>
                </a:solidFill>
              </a:rPr>
              <a:t>kk</a:t>
            </a:r>
            <a:r>
              <a:rPr lang="en-AU" dirty="0" smtClean="0">
                <a:solidFill>
                  <a:schemeClr val="tx1">
                    <a:lumMod val="90000"/>
                    <a:lumOff val="10000"/>
                  </a:schemeClr>
                </a:solidFill>
              </a:rPr>
              <a:t>) – Public Mental </a:t>
            </a:r>
            <a:br>
              <a:rPr lang="en-AU" dirty="0" smtClean="0">
                <a:solidFill>
                  <a:schemeClr val="tx1">
                    <a:lumMod val="90000"/>
                    <a:lumOff val="10000"/>
                  </a:schemeClr>
                </a:solidFill>
              </a:rPr>
            </a:br>
            <a:r>
              <a:rPr lang="en-AU" dirty="0" smtClean="0">
                <a:solidFill>
                  <a:schemeClr val="tx1">
                    <a:lumMod val="90000"/>
                    <a:lumOff val="10000"/>
                  </a:schemeClr>
                </a:solidFill>
              </a:rPr>
              <a:t>Health Services</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609200"/>
            <a:ext cx="7886700" cy="1206428"/>
          </a:xfrm>
        </p:spPr>
        <p:txBody>
          <a:bodyPr/>
          <a:lstStyle/>
          <a:p>
            <a:pPr marL="533400" indent="-533400">
              <a:buFont typeface="+mj-lt"/>
              <a:buAutoNum type="alphaLcPeriod"/>
            </a:pPr>
            <a:r>
              <a:rPr lang="en-US" sz="1800" dirty="0" smtClean="0">
                <a:solidFill>
                  <a:srgbClr val="0070C0"/>
                </a:solidFill>
              </a:rPr>
              <a:t> </a:t>
            </a:r>
            <a:r>
              <a:rPr lang="en-US" sz="1800" b="1" dirty="0" smtClean="0">
                <a:solidFill>
                  <a:srgbClr val="0070C0"/>
                </a:solidFill>
              </a:rPr>
              <a:t>'Registered </a:t>
            </a:r>
            <a:r>
              <a:rPr lang="en-US" sz="1800" b="1" dirty="0">
                <a:solidFill>
                  <a:srgbClr val="0070C0"/>
                </a:solidFill>
              </a:rPr>
              <a:t>Nurse' </a:t>
            </a:r>
            <a:r>
              <a:rPr lang="en-US" sz="1800" dirty="0">
                <a:solidFill>
                  <a:srgbClr val="0070C0"/>
                </a:solidFill>
              </a:rPr>
              <a:t>means a person registered in Division 1  Registered Nurses of the Register of Nurses of the Nursing and  Midwifery Board of Australia established by the Health Practitioner  Regulation National Law Act 2009</a:t>
            </a:r>
            <a:r>
              <a:rPr lang="en-US" sz="1800" dirty="0" smtClean="0">
                <a:solidFill>
                  <a:srgbClr val="0070C0"/>
                </a:solidFill>
              </a:rPr>
              <a:t>:</a:t>
            </a:r>
          </a:p>
          <a:p>
            <a:pPr lvl="1" indent="0">
              <a:spcBef>
                <a:spcPts val="0"/>
              </a:spcBef>
              <a:buNone/>
            </a:pPr>
            <a:endParaRPr lang="en-US" sz="1050" dirty="0" smtClean="0">
              <a:solidFill>
                <a:srgbClr val="0070C0"/>
              </a:solidFill>
            </a:endParaRPr>
          </a:p>
          <a:p>
            <a:pPr lvl="1" indent="0">
              <a:buNone/>
            </a:pPr>
            <a:r>
              <a:rPr lang="en-US" sz="1800" dirty="0" smtClean="0">
                <a:solidFill>
                  <a:srgbClr val="0070C0"/>
                </a:solidFill>
              </a:rPr>
              <a:t>but </a:t>
            </a:r>
            <a:r>
              <a:rPr lang="en-US" sz="1800" dirty="0">
                <a:solidFill>
                  <a:srgbClr val="0070C0"/>
                </a:solidFill>
              </a:rPr>
              <a:t>excludes a person employed solely or predominantly in the  provision of Public Mental Health Services.</a:t>
            </a:r>
          </a:p>
          <a:p>
            <a:pPr lvl="1" indent="0">
              <a:spcBef>
                <a:spcPts val="0"/>
              </a:spcBef>
              <a:buNone/>
            </a:pPr>
            <a:endParaRPr lang="en-US" sz="1050" dirty="0" smtClean="0">
              <a:solidFill>
                <a:srgbClr val="0070C0"/>
              </a:solidFill>
            </a:endParaRPr>
          </a:p>
          <a:p>
            <a:pPr lvl="1" indent="0">
              <a:buNone/>
            </a:pPr>
            <a:r>
              <a:rPr lang="en-US" sz="1800" dirty="0" smtClean="0">
                <a:solidFill>
                  <a:srgbClr val="0070C0"/>
                </a:solidFill>
              </a:rPr>
              <a:t>In </a:t>
            </a:r>
            <a:r>
              <a:rPr lang="en-US" sz="1800" dirty="0">
                <a:solidFill>
                  <a:srgbClr val="0070C0"/>
                </a:solidFill>
              </a:rPr>
              <a:t>this Agreement, ‘employed solely or predominantly in the  provision of Public Mental Health Services’, refers to the service,  department, unit or program of the Employer rather than the  duties of the individual employee</a:t>
            </a:r>
            <a:r>
              <a:rPr lang="en-US" sz="1800" dirty="0" smtClean="0">
                <a:solidFill>
                  <a:srgbClr val="0070C0"/>
                </a:solidFill>
              </a:rPr>
              <a:t>.</a:t>
            </a:r>
          </a:p>
          <a:p>
            <a:pPr lvl="1" indent="0">
              <a:spcBef>
                <a:spcPts val="0"/>
              </a:spcBef>
              <a:buNone/>
            </a:pPr>
            <a:endParaRPr lang="en-US" sz="1050" dirty="0" smtClean="0">
              <a:solidFill>
                <a:srgbClr val="0070C0"/>
              </a:solidFill>
            </a:endParaRPr>
          </a:p>
          <a:p>
            <a:pPr lvl="1" indent="0">
              <a:buNone/>
            </a:pPr>
            <a:r>
              <a:rPr lang="en-US" sz="1800" dirty="0" smtClean="0">
                <a:solidFill>
                  <a:srgbClr val="0070C0"/>
                </a:solidFill>
              </a:rPr>
              <a:t>Example</a:t>
            </a:r>
            <a:r>
              <a:rPr lang="en-US" sz="1800" dirty="0">
                <a:solidFill>
                  <a:srgbClr val="0070C0"/>
                </a:solidFill>
              </a:rPr>
              <a:t>: </a:t>
            </a:r>
            <a:r>
              <a:rPr lang="en-US" sz="1800" i="1" dirty="0">
                <a:solidFill>
                  <a:srgbClr val="0070C0"/>
                </a:solidFill>
              </a:rPr>
              <a:t>a Registered or Enrolled Nurse who works in an ED Hub in  an Emergency Department providing treatment for people that  present with mental health, alcohol and other drugs issues is  covered by this Agreement given the work of the relevant  department as a whole</a:t>
            </a:r>
            <a:r>
              <a:rPr lang="en-US" sz="1800" dirty="0">
                <a:solidFill>
                  <a:srgbClr val="0070C0"/>
                </a:solidFill>
              </a:rPr>
              <a:t>.”</a:t>
            </a:r>
          </a:p>
          <a:p>
            <a:pPr lvl="1"/>
            <a:endParaRPr lang="en-AU" sz="800" dirty="0">
              <a:solidFill>
                <a:srgbClr val="FF0000"/>
              </a:solidFill>
            </a:endParaRPr>
          </a:p>
          <a:p>
            <a:pPr indent="0">
              <a:buNone/>
            </a:pPr>
            <a:endParaRPr lang="en-US" sz="1800" dirty="0">
              <a:solidFill>
                <a:srgbClr val="0070C0"/>
              </a:solidFill>
            </a:endParaRPr>
          </a:p>
        </p:txBody>
      </p:sp>
      <p:sp>
        <p:nvSpPr>
          <p:cNvPr id="4" name="Rectangle 3"/>
          <p:cNvSpPr/>
          <p:nvPr/>
        </p:nvSpPr>
        <p:spPr>
          <a:xfrm rot="1259055">
            <a:off x="6159027" y="842978"/>
            <a:ext cx="268214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smtClean="0">
                <a:ln/>
                <a:solidFill>
                  <a:schemeClr val="accent4"/>
                </a:solidFill>
                <a:effectLst/>
              </a:rPr>
              <a:t>Amended Clause</a:t>
            </a:r>
            <a:endParaRPr lang="en-US" sz="2400" b="1" cap="none" spc="0" dirty="0">
              <a:ln/>
              <a:solidFill>
                <a:schemeClr val="accent4"/>
              </a:solidFill>
              <a:effectLst/>
            </a:endParaRPr>
          </a:p>
        </p:txBody>
      </p:sp>
    </p:spTree>
    <p:extLst>
      <p:ext uri="{BB962C8B-B14F-4D97-AF65-F5344CB8AC3E}">
        <p14:creationId xmlns:p14="http://schemas.microsoft.com/office/powerpoint/2010/main" val="213767208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75 – Professional Development Leave</a:t>
            </a:r>
            <a:endParaRPr lang="en-AU" dirty="0">
              <a:solidFill>
                <a:schemeClr val="tx1">
                  <a:lumMod val="90000"/>
                  <a:lumOff val="10000"/>
                </a:schemeClr>
              </a:solidFill>
            </a:endParaRPr>
          </a:p>
        </p:txBody>
      </p:sp>
      <p:sp>
        <p:nvSpPr>
          <p:cNvPr id="3" name="Content Placeholder 2"/>
          <p:cNvSpPr>
            <a:spLocks noGrp="1"/>
          </p:cNvSpPr>
          <p:nvPr>
            <p:ph idx="1"/>
          </p:nvPr>
        </p:nvSpPr>
        <p:spPr>
          <a:xfrm>
            <a:off x="619593" y="1407195"/>
            <a:ext cx="7886700" cy="3714912"/>
          </a:xfrm>
        </p:spPr>
        <p:txBody>
          <a:bodyPr/>
          <a:lstStyle/>
          <a:p>
            <a:pPr indent="0">
              <a:buNone/>
            </a:pPr>
            <a:endParaRPr lang="en-US" sz="2000" dirty="0" smtClean="0">
              <a:solidFill>
                <a:srgbClr val="0070C0"/>
              </a:solidFill>
            </a:endParaRPr>
          </a:p>
          <a:p>
            <a:pPr indent="0">
              <a:buNone/>
            </a:pPr>
            <a:r>
              <a:rPr lang="en-US" sz="2000" b="1" dirty="0">
                <a:solidFill>
                  <a:srgbClr val="0070C0"/>
                </a:solidFill>
              </a:rPr>
              <a:t>PAYMENT</a:t>
            </a:r>
          </a:p>
          <a:p>
            <a:pPr indent="0">
              <a:buNone/>
            </a:pPr>
            <a:r>
              <a:rPr lang="en-US" sz="1800" dirty="0">
                <a:solidFill>
                  <a:srgbClr val="0070C0"/>
                </a:solidFill>
              </a:rPr>
              <a:t>Inclusion of example of payment for the employee's </a:t>
            </a:r>
            <a:r>
              <a:rPr lang="en-US" sz="1800" dirty="0" smtClean="0">
                <a:solidFill>
                  <a:srgbClr val="0070C0"/>
                </a:solidFill>
              </a:rPr>
              <a:t>ordinary shift </a:t>
            </a:r>
            <a:r>
              <a:rPr lang="en-US" sz="1800" dirty="0">
                <a:solidFill>
                  <a:srgbClr val="0070C0"/>
                </a:solidFill>
              </a:rPr>
              <a:t>length</a:t>
            </a:r>
          </a:p>
          <a:p>
            <a:pPr indent="0">
              <a:buNone/>
            </a:pPr>
            <a:r>
              <a:rPr lang="en-US" sz="2000" b="1" dirty="0" smtClean="0">
                <a:solidFill>
                  <a:srgbClr val="0070C0"/>
                </a:solidFill>
              </a:rPr>
              <a:t>APPLICATIONS</a:t>
            </a:r>
            <a:endParaRPr lang="en-US" sz="2000" b="1" dirty="0">
              <a:solidFill>
                <a:srgbClr val="0070C0"/>
              </a:solidFill>
            </a:endParaRPr>
          </a:p>
          <a:p>
            <a:pPr indent="0">
              <a:buNone/>
            </a:pPr>
            <a:r>
              <a:rPr lang="en-US" sz="1800" dirty="0">
                <a:solidFill>
                  <a:srgbClr val="0070C0"/>
                </a:solidFill>
              </a:rPr>
              <a:t>Only available upon written application of </a:t>
            </a:r>
            <a:r>
              <a:rPr lang="en-US" sz="1800" dirty="0" smtClean="0">
                <a:solidFill>
                  <a:srgbClr val="0070C0"/>
                </a:solidFill>
              </a:rPr>
              <a:t>the employee </a:t>
            </a:r>
            <a:r>
              <a:rPr lang="en-US" sz="1800" dirty="0">
                <a:solidFill>
                  <a:srgbClr val="0070C0"/>
                </a:solidFill>
              </a:rPr>
              <a:t>(i.e. employee initiated</a:t>
            </a:r>
            <a:r>
              <a:rPr lang="en-US" sz="1800" dirty="0" smtClean="0">
                <a:solidFill>
                  <a:srgbClr val="0070C0"/>
                </a:solidFill>
              </a:rPr>
              <a:t>)</a:t>
            </a:r>
          </a:p>
          <a:p>
            <a:pPr indent="0">
              <a:buNone/>
            </a:pPr>
            <a:endParaRPr lang="en-US" sz="2000" dirty="0">
              <a:solidFill>
                <a:srgbClr val="0070C0"/>
              </a:solidFill>
            </a:endParaRPr>
          </a:p>
          <a:p>
            <a:pPr indent="0">
              <a:buNone/>
            </a:pPr>
            <a:endParaRPr lang="en-US" sz="800" b="1" dirty="0" smtClean="0">
              <a:solidFill>
                <a:srgbClr val="0070C0"/>
              </a:solidFill>
            </a:endParaRPr>
          </a:p>
          <a:p>
            <a:pPr indent="0">
              <a:buNone/>
            </a:pPr>
            <a:r>
              <a:rPr lang="en-US" sz="2000" b="1" dirty="0" smtClean="0">
                <a:solidFill>
                  <a:srgbClr val="0070C0"/>
                </a:solidFill>
              </a:rPr>
              <a:t>DEFINITION </a:t>
            </a:r>
            <a:r>
              <a:rPr lang="en-US" sz="2000" b="1" dirty="0">
                <a:solidFill>
                  <a:srgbClr val="0070C0"/>
                </a:solidFill>
              </a:rPr>
              <a:t>OF MANDATORY TRAINING</a:t>
            </a:r>
          </a:p>
          <a:p>
            <a:pPr marL="342900" indent="-342900"/>
            <a:r>
              <a:rPr lang="en-US" sz="1800" dirty="0">
                <a:solidFill>
                  <a:srgbClr val="0070C0"/>
                </a:solidFill>
              </a:rPr>
              <a:t>Training the Employer requires</a:t>
            </a:r>
          </a:p>
          <a:p>
            <a:pPr marL="342900" indent="-342900"/>
            <a:r>
              <a:rPr lang="en-US" sz="1800" dirty="0">
                <a:solidFill>
                  <a:srgbClr val="0070C0"/>
                </a:solidFill>
              </a:rPr>
              <a:t>Will occur within the employee's paid time</a:t>
            </a:r>
          </a:p>
          <a:p>
            <a:pPr marL="342900" indent="-342900"/>
            <a:r>
              <a:rPr lang="en-US" sz="1800" dirty="0">
                <a:solidFill>
                  <a:srgbClr val="0070C0"/>
                </a:solidFill>
              </a:rPr>
              <a:t>Will not be deducted from the employee's </a:t>
            </a:r>
            <a:r>
              <a:rPr lang="en-US" sz="1800" dirty="0" smtClean="0">
                <a:solidFill>
                  <a:srgbClr val="0070C0"/>
                </a:solidFill>
              </a:rPr>
              <a:t>professional development </a:t>
            </a:r>
            <a:r>
              <a:rPr lang="en-US" sz="1800" dirty="0">
                <a:solidFill>
                  <a:srgbClr val="0070C0"/>
                </a:solidFill>
              </a:rPr>
              <a:t>leave</a:t>
            </a:r>
          </a:p>
          <a:p>
            <a:pPr indent="0">
              <a:buNone/>
            </a:pPr>
            <a:endParaRPr lang="en-US" sz="2000" dirty="0">
              <a:solidFill>
                <a:srgbClr val="0070C0"/>
              </a:solidFill>
            </a:endParaRPr>
          </a:p>
          <a:p>
            <a:pPr marL="342900" indent="-342900"/>
            <a:endParaRPr lang="en-US" sz="1800" dirty="0" smtClean="0">
              <a:solidFill>
                <a:srgbClr val="0070C0"/>
              </a:solidFill>
            </a:endParaRPr>
          </a:p>
          <a:p>
            <a:pPr indent="0">
              <a:buNone/>
            </a:pPr>
            <a:endParaRPr lang="en-US" sz="2000" dirty="0">
              <a:solidFill>
                <a:srgbClr val="0070C0"/>
              </a:solidFill>
            </a:endParaRPr>
          </a:p>
          <a:p>
            <a:pPr indent="0">
              <a:buNone/>
            </a:pPr>
            <a:endParaRPr lang="en-US" sz="2000" dirty="0">
              <a:solidFill>
                <a:srgbClr val="0070C0"/>
              </a:solidFill>
            </a:endParaRPr>
          </a:p>
          <a:p>
            <a:pPr indent="0">
              <a:buNone/>
            </a:pPr>
            <a:endParaRPr lang="en-US" sz="600" dirty="0" smtClean="0">
              <a:solidFill>
                <a:srgbClr val="0070C0"/>
              </a:solidFill>
            </a:endParaRPr>
          </a:p>
          <a:p>
            <a:pPr indent="0">
              <a:buNone/>
            </a:pPr>
            <a:endParaRPr lang="en-US" sz="2000" dirty="0">
              <a:solidFill>
                <a:srgbClr val="0070C0"/>
              </a:solidFill>
            </a:endParaRPr>
          </a:p>
        </p:txBody>
      </p:sp>
      <p:sp>
        <p:nvSpPr>
          <p:cNvPr id="5" name="Rectangle 4"/>
          <p:cNvSpPr/>
          <p:nvPr/>
        </p:nvSpPr>
        <p:spPr>
          <a:xfrm>
            <a:off x="628650" y="1328289"/>
            <a:ext cx="268214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Amended Clause</a:t>
            </a:r>
            <a:endParaRPr lang="en-US" sz="2400" b="1" cap="none" spc="0" dirty="0">
              <a:ln/>
              <a:solidFill>
                <a:schemeClr val="accent4"/>
              </a:solidFill>
              <a:effectLst/>
            </a:endParaRPr>
          </a:p>
        </p:txBody>
      </p:sp>
      <p:sp>
        <p:nvSpPr>
          <p:cNvPr id="6" name="Rectangle 5"/>
          <p:cNvSpPr/>
          <p:nvPr/>
        </p:nvSpPr>
        <p:spPr>
          <a:xfrm>
            <a:off x="610536" y="3938674"/>
            <a:ext cx="262924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NEW Sub-clause</a:t>
            </a:r>
            <a:endParaRPr lang="en-US" sz="2400" b="1" cap="none" spc="0" dirty="0">
              <a:ln/>
              <a:solidFill>
                <a:schemeClr val="accent4"/>
              </a:solidFill>
              <a:effectLst/>
            </a:endParaRPr>
          </a:p>
        </p:txBody>
      </p:sp>
    </p:spTree>
    <p:extLst>
      <p:ext uri="{BB962C8B-B14F-4D97-AF65-F5344CB8AC3E}">
        <p14:creationId xmlns:p14="http://schemas.microsoft.com/office/powerpoint/2010/main" val="9264190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76 – Study Leave</a:t>
            </a:r>
            <a:endParaRPr lang="en-AU" dirty="0">
              <a:solidFill>
                <a:schemeClr val="tx1">
                  <a:lumMod val="90000"/>
                  <a:lumOff val="10000"/>
                </a:schemeClr>
              </a:solidFill>
            </a:endParaRPr>
          </a:p>
        </p:txBody>
      </p:sp>
      <p:sp>
        <p:nvSpPr>
          <p:cNvPr id="3" name="Content Placeholder 2"/>
          <p:cNvSpPr>
            <a:spLocks noGrp="1"/>
          </p:cNvSpPr>
          <p:nvPr>
            <p:ph idx="1"/>
          </p:nvPr>
        </p:nvSpPr>
        <p:spPr>
          <a:xfrm>
            <a:off x="619593" y="1407195"/>
            <a:ext cx="7886700" cy="3714912"/>
          </a:xfrm>
        </p:spPr>
        <p:txBody>
          <a:bodyPr/>
          <a:lstStyle/>
          <a:p>
            <a:pPr indent="0">
              <a:buNone/>
            </a:pPr>
            <a:r>
              <a:rPr lang="en-US" sz="2000" b="1" dirty="0">
                <a:solidFill>
                  <a:srgbClr val="0070C0"/>
                </a:solidFill>
              </a:rPr>
              <a:t>ACCESS TO STUDY LEAVE</a:t>
            </a:r>
          </a:p>
          <a:p>
            <a:pPr indent="0">
              <a:buNone/>
            </a:pPr>
            <a:r>
              <a:rPr lang="en-US" sz="2000" dirty="0">
                <a:solidFill>
                  <a:srgbClr val="0070C0"/>
                </a:solidFill>
              </a:rPr>
              <a:t>Expanded scope of study leave  eligibility. It’s available:</a:t>
            </a:r>
          </a:p>
          <a:p>
            <a:pPr marL="342900" indent="-342900"/>
            <a:r>
              <a:rPr lang="en-US" sz="2000" dirty="0">
                <a:solidFill>
                  <a:srgbClr val="0070C0"/>
                </a:solidFill>
              </a:rPr>
              <a:t>where a component of the course  is relevant to the work of the  Employee; and /or</a:t>
            </a:r>
          </a:p>
          <a:p>
            <a:pPr marL="342900" indent="-342900"/>
            <a:r>
              <a:rPr lang="en-US" sz="2000" dirty="0">
                <a:solidFill>
                  <a:srgbClr val="0070C0"/>
                </a:solidFill>
              </a:rPr>
              <a:t>to assist supporting Government  initiatives in priority areas of  Nursing and Midwifery.</a:t>
            </a:r>
          </a:p>
          <a:p>
            <a:pPr indent="0">
              <a:buNone/>
            </a:pPr>
            <a:endParaRPr lang="en-US" sz="2000" dirty="0">
              <a:solidFill>
                <a:srgbClr val="0070C0"/>
              </a:solidFill>
            </a:endParaRPr>
          </a:p>
          <a:p>
            <a:pPr marL="342900" indent="-342900"/>
            <a:endParaRPr lang="en-US" sz="1800" dirty="0" smtClean="0">
              <a:solidFill>
                <a:srgbClr val="0070C0"/>
              </a:solidFill>
            </a:endParaRPr>
          </a:p>
          <a:p>
            <a:pPr indent="0">
              <a:buNone/>
            </a:pPr>
            <a:endParaRPr lang="en-US" sz="2000" dirty="0">
              <a:solidFill>
                <a:srgbClr val="0070C0"/>
              </a:solidFill>
            </a:endParaRPr>
          </a:p>
          <a:p>
            <a:pPr indent="0">
              <a:buNone/>
            </a:pPr>
            <a:endParaRPr lang="en-US" sz="2000" dirty="0">
              <a:solidFill>
                <a:srgbClr val="0070C0"/>
              </a:solidFill>
            </a:endParaRPr>
          </a:p>
          <a:p>
            <a:pPr indent="0">
              <a:buNone/>
            </a:pPr>
            <a:endParaRPr lang="en-US" sz="600" dirty="0" smtClean="0">
              <a:solidFill>
                <a:srgbClr val="0070C0"/>
              </a:solidFill>
            </a:endParaRPr>
          </a:p>
          <a:p>
            <a:pPr indent="0">
              <a:buNone/>
            </a:pPr>
            <a:endParaRPr lang="en-US" sz="2000" dirty="0">
              <a:solidFill>
                <a:srgbClr val="0070C0"/>
              </a:solidFill>
            </a:endParaRPr>
          </a:p>
        </p:txBody>
      </p:sp>
      <p:sp>
        <p:nvSpPr>
          <p:cNvPr id="5" name="Rectangle 4"/>
          <p:cNvSpPr/>
          <p:nvPr/>
        </p:nvSpPr>
        <p:spPr>
          <a:xfrm rot="2264444">
            <a:off x="6468135" y="804544"/>
            <a:ext cx="268214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Amended Clause</a:t>
            </a:r>
            <a:endParaRPr lang="en-US" sz="2400" b="1" cap="none" spc="0" dirty="0">
              <a:ln/>
              <a:solidFill>
                <a:schemeClr val="accent4"/>
              </a:solidFill>
              <a:effectLst/>
            </a:endParaRPr>
          </a:p>
        </p:txBody>
      </p:sp>
    </p:spTree>
    <p:extLst>
      <p:ext uri="{BB962C8B-B14F-4D97-AF65-F5344CB8AC3E}">
        <p14:creationId xmlns:p14="http://schemas.microsoft.com/office/powerpoint/2010/main" val="41186735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79 – Post Registration          Students</a:t>
            </a:r>
            <a:endParaRPr lang="en-AU" dirty="0">
              <a:solidFill>
                <a:schemeClr val="tx1">
                  <a:lumMod val="90000"/>
                  <a:lumOff val="10000"/>
                </a:schemeClr>
              </a:solidFill>
            </a:endParaRPr>
          </a:p>
        </p:txBody>
      </p:sp>
      <p:sp>
        <p:nvSpPr>
          <p:cNvPr id="3" name="Content Placeholder 2"/>
          <p:cNvSpPr>
            <a:spLocks noGrp="1"/>
          </p:cNvSpPr>
          <p:nvPr>
            <p:ph idx="1"/>
          </p:nvPr>
        </p:nvSpPr>
        <p:spPr>
          <a:xfrm>
            <a:off x="619593" y="1407195"/>
            <a:ext cx="7886700" cy="3714912"/>
          </a:xfrm>
        </p:spPr>
        <p:txBody>
          <a:bodyPr/>
          <a:lstStyle/>
          <a:p>
            <a:pPr indent="0">
              <a:buNone/>
            </a:pPr>
            <a:r>
              <a:rPr lang="en-US" sz="2000" dirty="0">
                <a:solidFill>
                  <a:srgbClr val="0070C0"/>
                </a:solidFill>
              </a:rPr>
              <a:t>Inclusion of arrangements for </a:t>
            </a:r>
            <a:r>
              <a:rPr lang="en-US" sz="2000" dirty="0" smtClean="0">
                <a:solidFill>
                  <a:srgbClr val="0070C0"/>
                </a:solidFill>
              </a:rPr>
              <a:t>post-graduate </a:t>
            </a:r>
            <a:r>
              <a:rPr lang="en-US" sz="2000" dirty="0">
                <a:solidFill>
                  <a:srgbClr val="0070C0"/>
                </a:solidFill>
              </a:rPr>
              <a:t>Midwifery Students </a:t>
            </a:r>
            <a:r>
              <a:rPr lang="en-US" sz="2000" dirty="0" smtClean="0">
                <a:solidFill>
                  <a:srgbClr val="0070C0"/>
                </a:solidFill>
              </a:rPr>
              <a:t>employed in </a:t>
            </a:r>
            <a:r>
              <a:rPr lang="en-US" sz="2000" dirty="0">
                <a:solidFill>
                  <a:srgbClr val="0070C0"/>
                </a:solidFill>
              </a:rPr>
              <a:t>accordance with the </a:t>
            </a:r>
            <a:r>
              <a:rPr lang="en-US" sz="2000" dirty="0" smtClean="0">
                <a:solidFill>
                  <a:srgbClr val="0070C0"/>
                </a:solidFill>
              </a:rPr>
              <a:t>Workforce Development </a:t>
            </a:r>
            <a:r>
              <a:rPr lang="en-US" sz="2000" dirty="0">
                <a:solidFill>
                  <a:srgbClr val="0070C0"/>
                </a:solidFill>
              </a:rPr>
              <a:t>Fund Initiative.</a:t>
            </a:r>
          </a:p>
          <a:p>
            <a:pPr indent="0">
              <a:buNone/>
            </a:pPr>
            <a:endParaRPr lang="en-US" sz="2000" dirty="0">
              <a:solidFill>
                <a:srgbClr val="0070C0"/>
              </a:solidFill>
            </a:endParaRPr>
          </a:p>
          <a:p>
            <a:pPr marL="342900" indent="-342900"/>
            <a:endParaRPr lang="en-US" sz="1800" dirty="0" smtClean="0">
              <a:solidFill>
                <a:srgbClr val="0070C0"/>
              </a:solidFill>
            </a:endParaRPr>
          </a:p>
          <a:p>
            <a:pPr indent="0">
              <a:buNone/>
            </a:pPr>
            <a:endParaRPr lang="en-US" sz="2000" dirty="0">
              <a:solidFill>
                <a:srgbClr val="0070C0"/>
              </a:solidFill>
            </a:endParaRPr>
          </a:p>
          <a:p>
            <a:pPr indent="0">
              <a:buNone/>
            </a:pPr>
            <a:endParaRPr lang="en-US" sz="2000" dirty="0">
              <a:solidFill>
                <a:srgbClr val="0070C0"/>
              </a:solidFill>
            </a:endParaRPr>
          </a:p>
          <a:p>
            <a:pPr indent="0">
              <a:buNone/>
            </a:pPr>
            <a:endParaRPr lang="en-US" sz="600" dirty="0" smtClean="0">
              <a:solidFill>
                <a:srgbClr val="0070C0"/>
              </a:solidFill>
            </a:endParaRPr>
          </a:p>
          <a:p>
            <a:pPr indent="0">
              <a:buNone/>
            </a:pPr>
            <a:endParaRPr lang="en-US" sz="2000" dirty="0">
              <a:solidFill>
                <a:srgbClr val="0070C0"/>
              </a:solidFill>
            </a:endParaRPr>
          </a:p>
        </p:txBody>
      </p:sp>
      <p:sp>
        <p:nvSpPr>
          <p:cNvPr id="5" name="Rectangle 4"/>
          <p:cNvSpPr/>
          <p:nvPr/>
        </p:nvSpPr>
        <p:spPr>
          <a:xfrm rot="2264444">
            <a:off x="6468135" y="804544"/>
            <a:ext cx="268214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Amended Clause</a:t>
            </a:r>
            <a:endParaRPr lang="en-US" sz="2400" b="1" cap="none" spc="0" dirty="0">
              <a:ln/>
              <a:solidFill>
                <a:schemeClr val="accent4"/>
              </a:solidFill>
              <a:effectLst/>
            </a:endParaRPr>
          </a:p>
        </p:txBody>
      </p:sp>
    </p:spTree>
    <p:extLst>
      <p:ext uri="{BB962C8B-B14F-4D97-AF65-F5344CB8AC3E}">
        <p14:creationId xmlns:p14="http://schemas.microsoft.com/office/powerpoint/2010/main" val="26188961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045001"/>
            <a:ext cx="6959112" cy="3173914"/>
          </a:xfrm>
        </p:spPr>
        <p:txBody>
          <a:bodyPr/>
          <a:lstStyle/>
          <a:p>
            <a:r>
              <a:rPr lang="en-AU" sz="3600" dirty="0" smtClean="0"/>
              <a:t>Part </a:t>
            </a:r>
            <a:r>
              <a:rPr lang="en-AU" sz="3600" dirty="0"/>
              <a:t>I</a:t>
            </a:r>
            <a:r>
              <a:rPr lang="en-AU" sz="3600" dirty="0" smtClean="0"/>
              <a:t> – Union Matters and Best Practice Employment Commitment</a:t>
            </a:r>
            <a:br>
              <a:rPr lang="en-AU" sz="3600" dirty="0" smtClean="0"/>
            </a:br>
            <a:r>
              <a:rPr lang="en-AU" sz="3600" dirty="0"/>
              <a:t/>
            </a:r>
            <a:br>
              <a:rPr lang="en-AU" sz="3600" dirty="0"/>
            </a:br>
            <a:r>
              <a:rPr lang="en-AU" sz="2400" dirty="0" smtClean="0"/>
              <a:t/>
            </a:r>
            <a:br>
              <a:rPr lang="en-AU" sz="2400" dirty="0" smtClean="0"/>
            </a:br>
            <a:endParaRPr lang="en-AU" sz="2400" dirty="0"/>
          </a:p>
        </p:txBody>
      </p:sp>
      <p:sp>
        <p:nvSpPr>
          <p:cNvPr id="3" name="TextBox 2"/>
          <p:cNvSpPr txBox="1"/>
          <p:nvPr/>
        </p:nvSpPr>
        <p:spPr>
          <a:xfrm>
            <a:off x="658466" y="3259248"/>
            <a:ext cx="7043596" cy="1384995"/>
          </a:xfrm>
          <a:prstGeom prst="rect">
            <a:avLst/>
          </a:prstGeom>
          <a:noFill/>
        </p:spPr>
        <p:txBody>
          <a:bodyPr wrap="square" rtlCol="0">
            <a:spAutoFit/>
          </a:bodyPr>
          <a:lstStyle/>
          <a:p>
            <a:r>
              <a:rPr lang="en-US" sz="2800" dirty="0">
                <a:solidFill>
                  <a:schemeClr val="bg1"/>
                </a:solidFill>
                <a:latin typeface="Helvetica" panose="020B0604020202020204" pitchFamily="34" charset="0"/>
                <a:cs typeface="Helvetica" panose="020B0604020202020204" pitchFamily="34" charset="0"/>
              </a:rPr>
              <a:t>This part covers:</a:t>
            </a:r>
          </a:p>
          <a:p>
            <a:pPr marL="457200" indent="-45720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Union matters; and</a:t>
            </a:r>
          </a:p>
          <a:p>
            <a:pPr marL="457200" indent="-45720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Best Practice Employment  Commitment</a:t>
            </a:r>
          </a:p>
        </p:txBody>
      </p:sp>
    </p:spTree>
    <p:extLst>
      <p:ext uri="{BB962C8B-B14F-4D97-AF65-F5344CB8AC3E}">
        <p14:creationId xmlns:p14="http://schemas.microsoft.com/office/powerpoint/2010/main" val="6841964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80 – Union Matters</a:t>
            </a:r>
            <a:endParaRPr lang="en-AU" dirty="0">
              <a:solidFill>
                <a:schemeClr val="tx1">
                  <a:lumMod val="90000"/>
                  <a:lumOff val="10000"/>
                </a:schemeClr>
              </a:solidFill>
            </a:endParaRPr>
          </a:p>
        </p:txBody>
      </p:sp>
      <p:sp>
        <p:nvSpPr>
          <p:cNvPr id="3" name="Content Placeholder 2"/>
          <p:cNvSpPr>
            <a:spLocks noGrp="1"/>
          </p:cNvSpPr>
          <p:nvPr>
            <p:ph idx="1"/>
          </p:nvPr>
        </p:nvSpPr>
        <p:spPr>
          <a:xfrm>
            <a:off x="619593" y="1407195"/>
            <a:ext cx="7886700" cy="3714912"/>
          </a:xfrm>
        </p:spPr>
        <p:txBody>
          <a:bodyPr/>
          <a:lstStyle/>
          <a:p>
            <a:pPr indent="0">
              <a:buNone/>
            </a:pPr>
            <a:r>
              <a:rPr lang="en-US" sz="2000" dirty="0">
                <a:solidFill>
                  <a:srgbClr val="0070C0"/>
                </a:solidFill>
              </a:rPr>
              <a:t>Inclusion of 11 days – without </a:t>
            </a:r>
            <a:r>
              <a:rPr lang="en-US" sz="2000" dirty="0" smtClean="0">
                <a:solidFill>
                  <a:srgbClr val="0070C0"/>
                </a:solidFill>
              </a:rPr>
              <a:t>loss of </a:t>
            </a:r>
            <a:r>
              <a:rPr lang="en-US" sz="2000" dirty="0">
                <a:solidFill>
                  <a:srgbClr val="0070C0"/>
                </a:solidFill>
              </a:rPr>
              <a:t>pay – granted to an </a:t>
            </a:r>
            <a:r>
              <a:rPr lang="en-US" sz="2000" dirty="0" smtClean="0">
                <a:solidFill>
                  <a:srgbClr val="0070C0"/>
                </a:solidFill>
              </a:rPr>
              <a:t>               HSU Branch Committee </a:t>
            </a:r>
            <a:r>
              <a:rPr lang="en-US" sz="2000" dirty="0">
                <a:solidFill>
                  <a:srgbClr val="0070C0"/>
                </a:solidFill>
              </a:rPr>
              <a:t>of </a:t>
            </a:r>
            <a:r>
              <a:rPr lang="en-US" sz="2000" dirty="0" smtClean="0">
                <a:solidFill>
                  <a:srgbClr val="0070C0"/>
                </a:solidFill>
              </a:rPr>
              <a:t>Management member </a:t>
            </a:r>
            <a:r>
              <a:rPr lang="en-US" sz="2000" dirty="0">
                <a:solidFill>
                  <a:srgbClr val="0070C0"/>
                </a:solidFill>
              </a:rPr>
              <a:t>(term previously </a:t>
            </a:r>
            <a:r>
              <a:rPr lang="en-US" sz="2000" dirty="0" smtClean="0">
                <a:solidFill>
                  <a:srgbClr val="0070C0"/>
                </a:solidFill>
              </a:rPr>
              <a:t>specified quantum </a:t>
            </a:r>
            <a:r>
              <a:rPr lang="en-US" sz="2000" dirty="0">
                <a:solidFill>
                  <a:srgbClr val="0070C0"/>
                </a:solidFill>
              </a:rPr>
              <a:t>for ANMF but was </a:t>
            </a:r>
            <a:r>
              <a:rPr lang="en-US" sz="2000" dirty="0" smtClean="0">
                <a:solidFill>
                  <a:srgbClr val="0070C0"/>
                </a:solidFill>
              </a:rPr>
              <a:t>silent with </a:t>
            </a:r>
            <a:r>
              <a:rPr lang="en-US" sz="2000" dirty="0">
                <a:solidFill>
                  <a:srgbClr val="0070C0"/>
                </a:solidFill>
              </a:rPr>
              <a:t>respect to HSU)</a:t>
            </a:r>
          </a:p>
          <a:p>
            <a:pPr indent="0">
              <a:buNone/>
            </a:pPr>
            <a:endParaRPr lang="en-US" sz="2000" dirty="0">
              <a:solidFill>
                <a:srgbClr val="0070C0"/>
              </a:solidFill>
            </a:endParaRPr>
          </a:p>
          <a:p>
            <a:pPr marL="342900" indent="-342900"/>
            <a:endParaRPr lang="en-US" sz="1800" dirty="0" smtClean="0">
              <a:solidFill>
                <a:srgbClr val="0070C0"/>
              </a:solidFill>
            </a:endParaRPr>
          </a:p>
          <a:p>
            <a:pPr indent="0">
              <a:buNone/>
            </a:pPr>
            <a:endParaRPr lang="en-US" sz="2000" dirty="0">
              <a:solidFill>
                <a:srgbClr val="0070C0"/>
              </a:solidFill>
            </a:endParaRPr>
          </a:p>
          <a:p>
            <a:pPr indent="0">
              <a:buNone/>
            </a:pPr>
            <a:endParaRPr lang="en-US" sz="2000" dirty="0">
              <a:solidFill>
                <a:srgbClr val="0070C0"/>
              </a:solidFill>
            </a:endParaRPr>
          </a:p>
          <a:p>
            <a:pPr indent="0">
              <a:buNone/>
            </a:pPr>
            <a:endParaRPr lang="en-US" sz="600" dirty="0" smtClean="0">
              <a:solidFill>
                <a:srgbClr val="0070C0"/>
              </a:solidFill>
            </a:endParaRPr>
          </a:p>
          <a:p>
            <a:pPr indent="0">
              <a:buNone/>
            </a:pPr>
            <a:endParaRPr lang="en-US" sz="2000" dirty="0">
              <a:solidFill>
                <a:srgbClr val="0070C0"/>
              </a:solidFill>
            </a:endParaRPr>
          </a:p>
        </p:txBody>
      </p:sp>
      <p:sp>
        <p:nvSpPr>
          <p:cNvPr id="5" name="Rectangle 4"/>
          <p:cNvSpPr/>
          <p:nvPr/>
        </p:nvSpPr>
        <p:spPr>
          <a:xfrm rot="2264444">
            <a:off x="6468135" y="804544"/>
            <a:ext cx="268214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Amended Clause</a:t>
            </a:r>
            <a:endParaRPr lang="en-US" sz="2400" b="1" cap="none" spc="0" dirty="0">
              <a:ln/>
              <a:solidFill>
                <a:schemeClr val="accent4"/>
              </a:solidFill>
              <a:effectLst/>
            </a:endParaRPr>
          </a:p>
        </p:txBody>
      </p:sp>
    </p:spTree>
    <p:extLst>
      <p:ext uri="{BB962C8B-B14F-4D97-AF65-F5344CB8AC3E}">
        <p14:creationId xmlns:p14="http://schemas.microsoft.com/office/powerpoint/2010/main" val="332965514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81 – Best Practice            Employment Commitment </a:t>
            </a:r>
            <a:endParaRPr lang="en-AU" dirty="0">
              <a:solidFill>
                <a:schemeClr val="tx1">
                  <a:lumMod val="90000"/>
                  <a:lumOff val="10000"/>
                </a:schemeClr>
              </a:solidFill>
            </a:endParaRPr>
          </a:p>
        </p:txBody>
      </p:sp>
      <p:sp>
        <p:nvSpPr>
          <p:cNvPr id="3" name="Content Placeholder 2"/>
          <p:cNvSpPr>
            <a:spLocks noGrp="1"/>
          </p:cNvSpPr>
          <p:nvPr>
            <p:ph idx="1"/>
          </p:nvPr>
        </p:nvSpPr>
        <p:spPr>
          <a:xfrm>
            <a:off x="619593" y="1407195"/>
            <a:ext cx="7886700" cy="3714912"/>
          </a:xfrm>
        </p:spPr>
        <p:txBody>
          <a:bodyPr/>
          <a:lstStyle/>
          <a:p>
            <a:pPr marL="342900" indent="-342900"/>
            <a:r>
              <a:rPr lang="en-US" sz="2000" dirty="0">
                <a:solidFill>
                  <a:srgbClr val="0070C0"/>
                </a:solidFill>
              </a:rPr>
              <a:t>SDPPWG clause removed as it is no longer a  government initiative</a:t>
            </a:r>
          </a:p>
          <a:p>
            <a:pPr marL="342900" indent="-342900"/>
            <a:r>
              <a:rPr lang="en-US" sz="2000" dirty="0">
                <a:solidFill>
                  <a:srgbClr val="0070C0"/>
                </a:solidFill>
              </a:rPr>
              <a:t>Replaced with BPEC which compels the parties to  meet to discuss (non-exhaustive list):</a:t>
            </a:r>
          </a:p>
          <a:p>
            <a:pPr marL="882900" lvl="1" indent="-342900"/>
            <a:r>
              <a:rPr lang="en-US" sz="2000" dirty="0">
                <a:solidFill>
                  <a:srgbClr val="0070C0"/>
                </a:solidFill>
              </a:rPr>
              <a:t>implementation of the Agreement;</a:t>
            </a:r>
          </a:p>
          <a:p>
            <a:pPr marL="882900" lvl="1" indent="-342900"/>
            <a:r>
              <a:rPr lang="en-US" sz="2000" dirty="0">
                <a:solidFill>
                  <a:srgbClr val="0070C0"/>
                </a:solidFill>
              </a:rPr>
              <a:t>an agreed framework </a:t>
            </a:r>
            <a:r>
              <a:rPr lang="en-US" sz="2000" dirty="0" smtClean="0">
                <a:solidFill>
                  <a:srgbClr val="0070C0"/>
                </a:solidFill>
              </a:rPr>
              <a:t>distributing, considering </a:t>
            </a:r>
            <a:r>
              <a:rPr lang="en-US" sz="2000" dirty="0">
                <a:solidFill>
                  <a:srgbClr val="0070C0"/>
                </a:solidFill>
              </a:rPr>
              <a:t>and implementing </a:t>
            </a:r>
            <a:r>
              <a:rPr lang="en-US" sz="2000" dirty="0" smtClean="0">
                <a:solidFill>
                  <a:srgbClr val="0070C0"/>
                </a:solidFill>
              </a:rPr>
              <a:t>the outcomes </a:t>
            </a:r>
            <a:r>
              <a:rPr lang="en-US" sz="2000" dirty="0">
                <a:solidFill>
                  <a:srgbClr val="0070C0"/>
                </a:solidFill>
              </a:rPr>
              <a:t>of the bullying related trials  conducted within the six health services;</a:t>
            </a:r>
          </a:p>
          <a:p>
            <a:pPr marL="882900" lvl="1" indent="-342900"/>
            <a:r>
              <a:rPr lang="en-US" sz="2000" dirty="0">
                <a:solidFill>
                  <a:srgbClr val="0070C0"/>
                </a:solidFill>
              </a:rPr>
              <a:t>an agreed framework for publishing </a:t>
            </a:r>
            <a:r>
              <a:rPr lang="en-US" sz="2000" dirty="0" smtClean="0">
                <a:solidFill>
                  <a:srgbClr val="0070C0"/>
                </a:solidFill>
              </a:rPr>
              <a:t>the outcomes </a:t>
            </a:r>
            <a:r>
              <a:rPr lang="en-US" sz="2000" dirty="0">
                <a:solidFill>
                  <a:srgbClr val="0070C0"/>
                </a:solidFill>
              </a:rPr>
              <a:t>of the 'We Care' initiatives </a:t>
            </a:r>
            <a:r>
              <a:rPr lang="en-US" sz="2000" dirty="0" smtClean="0">
                <a:solidFill>
                  <a:srgbClr val="0070C0"/>
                </a:solidFill>
              </a:rPr>
              <a:t>that involves </a:t>
            </a:r>
            <a:r>
              <a:rPr lang="en-US" sz="2000" dirty="0">
                <a:solidFill>
                  <a:srgbClr val="0070C0"/>
                </a:solidFill>
              </a:rPr>
              <a:t>a tap out system for stressful  situations and staff sensory rooms;</a:t>
            </a:r>
          </a:p>
          <a:p>
            <a:pPr marL="882900" lvl="1" indent="-342900"/>
            <a:r>
              <a:rPr lang="en-US" sz="2000" dirty="0">
                <a:solidFill>
                  <a:srgbClr val="0070C0"/>
                </a:solidFill>
              </a:rPr>
              <a:t>template change impact statements</a:t>
            </a:r>
          </a:p>
          <a:p>
            <a:pPr indent="0">
              <a:buNone/>
            </a:pPr>
            <a:endParaRPr lang="en-US" sz="2000" dirty="0">
              <a:solidFill>
                <a:srgbClr val="0070C0"/>
              </a:solidFill>
            </a:endParaRPr>
          </a:p>
          <a:p>
            <a:pPr marL="342900" indent="-342900"/>
            <a:endParaRPr lang="en-US" sz="1800" dirty="0" smtClean="0">
              <a:solidFill>
                <a:srgbClr val="0070C0"/>
              </a:solidFill>
            </a:endParaRPr>
          </a:p>
          <a:p>
            <a:pPr indent="0">
              <a:buNone/>
            </a:pPr>
            <a:endParaRPr lang="en-US" sz="2000" dirty="0">
              <a:solidFill>
                <a:srgbClr val="0070C0"/>
              </a:solidFill>
            </a:endParaRPr>
          </a:p>
          <a:p>
            <a:pPr indent="0">
              <a:buNone/>
            </a:pPr>
            <a:endParaRPr lang="en-US" sz="2000" dirty="0">
              <a:solidFill>
                <a:srgbClr val="0070C0"/>
              </a:solidFill>
            </a:endParaRPr>
          </a:p>
          <a:p>
            <a:pPr indent="0">
              <a:buNone/>
            </a:pPr>
            <a:endParaRPr lang="en-US" sz="600" dirty="0" smtClean="0">
              <a:solidFill>
                <a:srgbClr val="0070C0"/>
              </a:solidFill>
            </a:endParaRPr>
          </a:p>
          <a:p>
            <a:pPr indent="0">
              <a:buNone/>
            </a:pPr>
            <a:endParaRPr lang="en-US" sz="2000" dirty="0">
              <a:solidFill>
                <a:srgbClr val="0070C0"/>
              </a:solidFill>
            </a:endParaRPr>
          </a:p>
        </p:txBody>
      </p:sp>
      <p:sp>
        <p:nvSpPr>
          <p:cNvPr id="5" name="Rectangle 4"/>
          <p:cNvSpPr/>
          <p:nvPr/>
        </p:nvSpPr>
        <p:spPr>
          <a:xfrm rot="2264444">
            <a:off x="6468135" y="804544"/>
            <a:ext cx="268214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Amended Clause</a:t>
            </a:r>
            <a:endParaRPr lang="en-US" sz="2400" b="1" cap="none" spc="0" dirty="0">
              <a:ln/>
              <a:solidFill>
                <a:schemeClr val="accent4"/>
              </a:solidFill>
              <a:effectLst/>
            </a:endParaRPr>
          </a:p>
        </p:txBody>
      </p:sp>
    </p:spTree>
    <p:extLst>
      <p:ext uri="{BB962C8B-B14F-4D97-AF65-F5344CB8AC3E}">
        <p14:creationId xmlns:p14="http://schemas.microsoft.com/office/powerpoint/2010/main" val="235998035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045001"/>
            <a:ext cx="6959112" cy="3173914"/>
          </a:xfrm>
        </p:spPr>
        <p:txBody>
          <a:bodyPr/>
          <a:lstStyle/>
          <a:p>
            <a:r>
              <a:rPr lang="en-AU" sz="3600" dirty="0" smtClean="0"/>
              <a:t>Part J – Classifications and Staffing</a:t>
            </a:r>
            <a:br>
              <a:rPr lang="en-AU" sz="3600" dirty="0" smtClean="0"/>
            </a:br>
            <a:r>
              <a:rPr lang="en-AU" sz="3600" dirty="0"/>
              <a:t/>
            </a:r>
            <a:br>
              <a:rPr lang="en-AU" sz="3600" dirty="0"/>
            </a:br>
            <a:r>
              <a:rPr lang="en-AU" sz="2400" dirty="0" smtClean="0"/>
              <a:t/>
            </a:r>
            <a:br>
              <a:rPr lang="en-AU" sz="2400" dirty="0" smtClean="0"/>
            </a:br>
            <a:endParaRPr lang="en-AU" sz="2400" dirty="0"/>
          </a:p>
        </p:txBody>
      </p:sp>
      <p:sp>
        <p:nvSpPr>
          <p:cNvPr id="3" name="TextBox 2"/>
          <p:cNvSpPr txBox="1"/>
          <p:nvPr/>
        </p:nvSpPr>
        <p:spPr>
          <a:xfrm>
            <a:off x="658466" y="3259248"/>
            <a:ext cx="7043596" cy="1815882"/>
          </a:xfrm>
          <a:prstGeom prst="rect">
            <a:avLst/>
          </a:prstGeom>
          <a:noFill/>
        </p:spPr>
        <p:txBody>
          <a:bodyPr wrap="square" rtlCol="0">
            <a:spAutoFit/>
          </a:bodyPr>
          <a:lstStyle/>
          <a:p>
            <a:r>
              <a:rPr lang="en-US" sz="2800" dirty="0">
                <a:solidFill>
                  <a:schemeClr val="bg1"/>
                </a:solidFill>
                <a:latin typeface="Helvetica" panose="020B0604020202020204" pitchFamily="34" charset="0"/>
                <a:cs typeface="Helvetica" panose="020B0604020202020204" pitchFamily="34" charset="0"/>
              </a:rPr>
              <a:t>This part covers:</a:t>
            </a:r>
          </a:p>
          <a:p>
            <a:pPr marL="457200" indent="-45720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Classifications</a:t>
            </a:r>
          </a:p>
          <a:p>
            <a:pPr marL="457200" indent="-45720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Four Stream Grading </a:t>
            </a:r>
            <a:r>
              <a:rPr lang="en-US" sz="2800" dirty="0" smtClean="0">
                <a:solidFill>
                  <a:schemeClr val="bg1"/>
                </a:solidFill>
                <a:latin typeface="Helvetica" panose="020B0604020202020204" pitchFamily="34" charset="0"/>
                <a:cs typeface="Helvetica" panose="020B0604020202020204" pitchFamily="34" charset="0"/>
              </a:rPr>
              <a:t>Structure</a:t>
            </a:r>
          </a:p>
          <a:p>
            <a:pPr marL="457200" indent="-457200">
              <a:buFont typeface="Arial" panose="020B0604020202020204" pitchFamily="34" charset="0"/>
              <a:buChar char="•"/>
            </a:pPr>
            <a:r>
              <a:rPr lang="en-US" sz="2800" dirty="0" smtClean="0">
                <a:solidFill>
                  <a:schemeClr val="bg1"/>
                </a:solidFill>
                <a:latin typeface="Helvetica" panose="020B0604020202020204" pitchFamily="34" charset="0"/>
                <a:cs typeface="Helvetica" panose="020B0604020202020204" pitchFamily="34" charset="0"/>
              </a:rPr>
              <a:t>Skill/Mix</a:t>
            </a:r>
            <a:endParaRPr lang="en-US" sz="2800"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4456373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83 – Registered Nurses &amp;               Midwives Definitions</a:t>
            </a:r>
            <a:endParaRPr lang="en-AU" dirty="0">
              <a:solidFill>
                <a:schemeClr val="tx1">
                  <a:lumMod val="90000"/>
                  <a:lumOff val="10000"/>
                </a:schemeClr>
              </a:solidFill>
            </a:endParaRPr>
          </a:p>
        </p:txBody>
      </p:sp>
      <p:sp>
        <p:nvSpPr>
          <p:cNvPr id="3" name="Content Placeholder 2"/>
          <p:cNvSpPr>
            <a:spLocks noGrp="1"/>
          </p:cNvSpPr>
          <p:nvPr>
            <p:ph idx="1"/>
          </p:nvPr>
        </p:nvSpPr>
        <p:spPr>
          <a:xfrm>
            <a:off x="619593" y="1407195"/>
            <a:ext cx="7886700" cy="3714912"/>
          </a:xfrm>
        </p:spPr>
        <p:txBody>
          <a:bodyPr/>
          <a:lstStyle/>
          <a:p>
            <a:pPr indent="0">
              <a:buNone/>
            </a:pPr>
            <a:r>
              <a:rPr lang="en-US" sz="2000" b="1" dirty="0">
                <a:solidFill>
                  <a:srgbClr val="0070C0"/>
                </a:solidFill>
              </a:rPr>
              <a:t>ADDITIONAL ADOMs</a:t>
            </a:r>
          </a:p>
          <a:p>
            <a:pPr marL="342900" indent="-342900"/>
            <a:r>
              <a:rPr lang="en-US" sz="2000" dirty="0">
                <a:solidFill>
                  <a:srgbClr val="0070C0"/>
                </a:solidFill>
              </a:rPr>
              <a:t>Settled on the basis </a:t>
            </a:r>
            <a:r>
              <a:rPr lang="en-US" sz="2000" dirty="0" smtClean="0">
                <a:solidFill>
                  <a:srgbClr val="0070C0"/>
                </a:solidFill>
              </a:rPr>
              <a:t>of 1 </a:t>
            </a:r>
            <a:r>
              <a:rPr lang="en-US" sz="2000" dirty="0">
                <a:solidFill>
                  <a:srgbClr val="0070C0"/>
                </a:solidFill>
              </a:rPr>
              <a:t>EFT allocated to </a:t>
            </a:r>
            <a:r>
              <a:rPr lang="en-US" sz="2000" dirty="0" smtClean="0">
                <a:solidFill>
                  <a:srgbClr val="0070C0"/>
                </a:solidFill>
              </a:rPr>
              <a:t>LRH and </a:t>
            </a:r>
            <a:r>
              <a:rPr lang="en-US" sz="2000" dirty="0">
                <a:solidFill>
                  <a:srgbClr val="0070C0"/>
                </a:solidFill>
              </a:rPr>
              <a:t>GVH.</a:t>
            </a:r>
          </a:p>
          <a:p>
            <a:pPr indent="0">
              <a:buNone/>
            </a:pPr>
            <a:endParaRPr lang="en-US" sz="800" b="1" dirty="0" smtClean="0">
              <a:solidFill>
                <a:srgbClr val="0070C0"/>
              </a:solidFill>
            </a:endParaRPr>
          </a:p>
          <a:p>
            <a:pPr indent="0">
              <a:buNone/>
            </a:pPr>
            <a:r>
              <a:rPr lang="en-US" sz="2000" b="1" dirty="0" smtClean="0">
                <a:solidFill>
                  <a:srgbClr val="0070C0"/>
                </a:solidFill>
              </a:rPr>
              <a:t>NUM </a:t>
            </a:r>
            <a:r>
              <a:rPr lang="en-US" sz="2000" b="1" dirty="0">
                <a:solidFill>
                  <a:srgbClr val="0070C0"/>
                </a:solidFill>
              </a:rPr>
              <a:t>DESCRIPTORS</a:t>
            </a:r>
          </a:p>
          <a:p>
            <a:pPr marL="342900" indent="-342900"/>
            <a:r>
              <a:rPr lang="en-US" sz="2000" dirty="0">
                <a:solidFill>
                  <a:srgbClr val="0070C0"/>
                </a:solidFill>
              </a:rPr>
              <a:t>Agreed process to introduce descriptors by </a:t>
            </a:r>
            <a:r>
              <a:rPr lang="en-US" sz="2000" dirty="0" smtClean="0">
                <a:solidFill>
                  <a:srgbClr val="0070C0"/>
                </a:solidFill>
              </a:rPr>
              <a:t>1 April </a:t>
            </a:r>
            <a:r>
              <a:rPr lang="en-US" sz="2000" dirty="0">
                <a:solidFill>
                  <a:srgbClr val="0070C0"/>
                </a:solidFill>
              </a:rPr>
              <a:t>2021.</a:t>
            </a:r>
          </a:p>
          <a:p>
            <a:pPr indent="0">
              <a:buNone/>
            </a:pPr>
            <a:endParaRPr lang="en-US" sz="800" b="1" dirty="0" smtClean="0">
              <a:solidFill>
                <a:srgbClr val="0070C0"/>
              </a:solidFill>
            </a:endParaRPr>
          </a:p>
          <a:p>
            <a:pPr indent="0">
              <a:buNone/>
            </a:pPr>
            <a:r>
              <a:rPr lang="en-US" sz="2000" b="1" dirty="0" smtClean="0">
                <a:solidFill>
                  <a:srgbClr val="0070C0"/>
                </a:solidFill>
              </a:rPr>
              <a:t>ADVANCED </a:t>
            </a:r>
            <a:r>
              <a:rPr lang="en-US" sz="2000" b="1" dirty="0">
                <a:solidFill>
                  <a:srgbClr val="0070C0"/>
                </a:solidFill>
              </a:rPr>
              <a:t>PRACTICE, COORDINATORS, LIAISON  NURSES</a:t>
            </a:r>
          </a:p>
          <a:p>
            <a:pPr marL="342900" indent="-342900"/>
            <a:r>
              <a:rPr lang="en-US" sz="2000" dirty="0">
                <a:solidFill>
                  <a:srgbClr val="0070C0"/>
                </a:solidFill>
              </a:rPr>
              <a:t>Agreed process to introduce descriptors by 1 </a:t>
            </a:r>
            <a:r>
              <a:rPr lang="en-US" sz="2000" dirty="0" smtClean="0">
                <a:solidFill>
                  <a:srgbClr val="0070C0"/>
                </a:solidFill>
              </a:rPr>
              <a:t>April </a:t>
            </a:r>
            <a:r>
              <a:rPr lang="en-US" sz="2000" dirty="0">
                <a:solidFill>
                  <a:srgbClr val="0070C0"/>
                </a:solidFill>
              </a:rPr>
              <a:t>2021.</a:t>
            </a:r>
          </a:p>
          <a:p>
            <a:pPr indent="0">
              <a:buNone/>
            </a:pPr>
            <a:endParaRPr lang="en-US" sz="800" b="1" dirty="0" smtClean="0">
              <a:solidFill>
                <a:srgbClr val="0070C0"/>
              </a:solidFill>
            </a:endParaRPr>
          </a:p>
          <a:p>
            <a:pPr indent="0">
              <a:buNone/>
            </a:pPr>
            <a:r>
              <a:rPr lang="en-US" sz="2000" b="1" dirty="0" smtClean="0">
                <a:solidFill>
                  <a:srgbClr val="0070C0"/>
                </a:solidFill>
              </a:rPr>
              <a:t>MATERNAL </a:t>
            </a:r>
            <a:r>
              <a:rPr lang="en-US" sz="2000" b="1" dirty="0">
                <a:solidFill>
                  <a:srgbClr val="0070C0"/>
                </a:solidFill>
              </a:rPr>
              <a:t>AND CHILD HEALTH NURSE</a:t>
            </a:r>
          </a:p>
          <a:p>
            <a:pPr marL="342900" indent="-342900"/>
            <a:r>
              <a:rPr lang="en-US" sz="2000" dirty="0">
                <a:solidFill>
                  <a:srgbClr val="0070C0"/>
                </a:solidFill>
              </a:rPr>
              <a:t>altered definition and inclusion of MCH </a:t>
            </a:r>
            <a:r>
              <a:rPr lang="en-US" sz="2000" dirty="0" smtClean="0">
                <a:solidFill>
                  <a:srgbClr val="0070C0"/>
                </a:solidFill>
              </a:rPr>
              <a:t>Coordinator </a:t>
            </a:r>
            <a:r>
              <a:rPr lang="en-US" sz="2000" dirty="0">
                <a:solidFill>
                  <a:srgbClr val="0070C0"/>
                </a:solidFill>
              </a:rPr>
              <a:t>classification.</a:t>
            </a:r>
          </a:p>
          <a:p>
            <a:pPr indent="0">
              <a:buNone/>
            </a:pPr>
            <a:endParaRPr lang="en-US" sz="2000" dirty="0">
              <a:solidFill>
                <a:srgbClr val="0070C0"/>
              </a:solidFill>
            </a:endParaRPr>
          </a:p>
          <a:p>
            <a:pPr marL="342900" indent="-342900"/>
            <a:endParaRPr lang="en-US" sz="1800" dirty="0" smtClean="0">
              <a:solidFill>
                <a:srgbClr val="0070C0"/>
              </a:solidFill>
            </a:endParaRPr>
          </a:p>
          <a:p>
            <a:pPr indent="0">
              <a:buNone/>
            </a:pPr>
            <a:endParaRPr lang="en-US" sz="2000" dirty="0">
              <a:solidFill>
                <a:srgbClr val="0070C0"/>
              </a:solidFill>
            </a:endParaRPr>
          </a:p>
          <a:p>
            <a:pPr indent="0">
              <a:buNone/>
            </a:pPr>
            <a:endParaRPr lang="en-US" sz="2000" dirty="0">
              <a:solidFill>
                <a:srgbClr val="0070C0"/>
              </a:solidFill>
            </a:endParaRPr>
          </a:p>
          <a:p>
            <a:pPr indent="0">
              <a:buNone/>
            </a:pPr>
            <a:endParaRPr lang="en-US" sz="600" dirty="0" smtClean="0">
              <a:solidFill>
                <a:srgbClr val="0070C0"/>
              </a:solidFill>
            </a:endParaRPr>
          </a:p>
          <a:p>
            <a:pPr indent="0">
              <a:buNone/>
            </a:pPr>
            <a:endParaRPr lang="en-US" sz="2000" dirty="0">
              <a:solidFill>
                <a:srgbClr val="0070C0"/>
              </a:solidFill>
            </a:endParaRPr>
          </a:p>
        </p:txBody>
      </p:sp>
      <p:sp>
        <p:nvSpPr>
          <p:cNvPr id="5" name="Rectangle 4"/>
          <p:cNvSpPr/>
          <p:nvPr/>
        </p:nvSpPr>
        <p:spPr>
          <a:xfrm rot="2264444">
            <a:off x="6468135" y="804544"/>
            <a:ext cx="268214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Amended Clause</a:t>
            </a:r>
            <a:endParaRPr lang="en-US" sz="2400" b="1" cap="none" spc="0" dirty="0">
              <a:ln/>
              <a:solidFill>
                <a:schemeClr val="accent4"/>
              </a:solidFill>
              <a:effectLst/>
            </a:endParaRPr>
          </a:p>
        </p:txBody>
      </p:sp>
    </p:spTree>
    <p:extLst>
      <p:ext uri="{BB962C8B-B14F-4D97-AF65-F5344CB8AC3E}">
        <p14:creationId xmlns:p14="http://schemas.microsoft.com/office/powerpoint/2010/main" val="318557346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83 – Other Classification Matters</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642585"/>
            <a:ext cx="7886700" cy="3714912"/>
          </a:xfrm>
        </p:spPr>
        <p:txBody>
          <a:bodyPr/>
          <a:lstStyle/>
          <a:p>
            <a:pPr indent="0">
              <a:buNone/>
            </a:pPr>
            <a:r>
              <a:rPr lang="en-US" sz="1800" dirty="0">
                <a:solidFill>
                  <a:srgbClr val="0070C0"/>
                </a:solidFill>
              </a:rPr>
              <a:t>Removal of ‘Supervisor’ classification and replacement with the Nurse/Midwife </a:t>
            </a:r>
            <a:r>
              <a:rPr lang="en-US" sz="1800" dirty="0" smtClean="0">
                <a:solidFill>
                  <a:srgbClr val="0070C0"/>
                </a:solidFill>
              </a:rPr>
              <a:t>Manager not </a:t>
            </a:r>
            <a:r>
              <a:rPr lang="en-US" sz="1800" dirty="0">
                <a:solidFill>
                  <a:srgbClr val="0070C0"/>
                </a:solidFill>
              </a:rPr>
              <a:t>elsewhere classified position. This position is for a Registered Nurse or </a:t>
            </a:r>
            <a:r>
              <a:rPr lang="en-US" sz="1800" dirty="0" smtClean="0">
                <a:solidFill>
                  <a:srgbClr val="0070C0"/>
                </a:solidFill>
              </a:rPr>
              <a:t>Midwife principally </a:t>
            </a:r>
            <a:r>
              <a:rPr lang="en-US" sz="1800" dirty="0">
                <a:solidFill>
                  <a:srgbClr val="0070C0"/>
                </a:solidFill>
              </a:rPr>
              <a:t>engaged in management of a nursing or midwifery service, or part thereof, for  which this Proposed Agreement contains no more applicable classification</a:t>
            </a:r>
            <a:r>
              <a:rPr lang="en-US" sz="1800" dirty="0" smtClean="0">
                <a:solidFill>
                  <a:srgbClr val="0070C0"/>
                </a:solidFill>
              </a:rPr>
              <a:t>.</a:t>
            </a:r>
          </a:p>
          <a:p>
            <a:pPr indent="0">
              <a:buNone/>
            </a:pPr>
            <a:endParaRPr lang="en-US" sz="2000" dirty="0">
              <a:solidFill>
                <a:srgbClr val="0070C0"/>
              </a:solidFill>
            </a:endParaRPr>
          </a:p>
          <a:p>
            <a:pPr indent="0">
              <a:buNone/>
            </a:pPr>
            <a:endParaRPr lang="en-US" sz="800" b="1" dirty="0" smtClean="0">
              <a:solidFill>
                <a:srgbClr val="0070C0"/>
              </a:solidFill>
            </a:endParaRPr>
          </a:p>
          <a:p>
            <a:pPr indent="0">
              <a:buNone/>
            </a:pPr>
            <a:r>
              <a:rPr lang="en-US" sz="2000" b="1" dirty="0" smtClean="0">
                <a:solidFill>
                  <a:srgbClr val="0070C0"/>
                </a:solidFill>
              </a:rPr>
              <a:t>CN/MS </a:t>
            </a:r>
            <a:r>
              <a:rPr lang="en-US" sz="2000" b="1" dirty="0">
                <a:solidFill>
                  <a:srgbClr val="0070C0"/>
                </a:solidFill>
              </a:rPr>
              <a:t>Amendments</a:t>
            </a:r>
          </a:p>
          <a:p>
            <a:pPr marL="342900" indent="-342900"/>
            <a:r>
              <a:rPr lang="en-US" sz="1800" dirty="0">
                <a:solidFill>
                  <a:srgbClr val="0070C0"/>
                </a:solidFill>
              </a:rPr>
              <a:t>Insertion of requirement for CNS/CMS employees to meet the criteria within work time.</a:t>
            </a:r>
          </a:p>
          <a:p>
            <a:pPr marL="342900" indent="-342900"/>
            <a:r>
              <a:rPr lang="en-US" sz="1800" dirty="0">
                <a:solidFill>
                  <a:srgbClr val="0070C0"/>
                </a:solidFill>
              </a:rPr>
              <a:t>Where a CN/MS commences employment with a new employer, the new employer </a:t>
            </a:r>
            <a:r>
              <a:rPr lang="en-US" sz="1800" dirty="0" smtClean="0">
                <a:solidFill>
                  <a:srgbClr val="0070C0"/>
                </a:solidFill>
              </a:rPr>
              <a:t>will notify </a:t>
            </a:r>
            <a:r>
              <a:rPr lang="en-US" sz="1800" dirty="0">
                <a:solidFill>
                  <a:srgbClr val="0070C0"/>
                </a:solidFill>
              </a:rPr>
              <a:t>the previously classified CN/MS of the next application period. New </a:t>
            </a:r>
            <a:r>
              <a:rPr lang="en-US" sz="1800" dirty="0" smtClean="0">
                <a:solidFill>
                  <a:srgbClr val="0070C0"/>
                </a:solidFill>
              </a:rPr>
              <a:t>CN/MS employees </a:t>
            </a:r>
            <a:r>
              <a:rPr lang="en-US" sz="1800" dirty="0">
                <a:solidFill>
                  <a:srgbClr val="0070C0"/>
                </a:solidFill>
              </a:rPr>
              <a:t>who successfully apply in the next application period will receive </a:t>
            </a:r>
            <a:r>
              <a:rPr lang="en-US" sz="1800" dirty="0" err="1" smtClean="0">
                <a:solidFill>
                  <a:srgbClr val="0070C0"/>
                </a:solidFill>
              </a:rPr>
              <a:t>backpay</a:t>
            </a:r>
            <a:r>
              <a:rPr lang="en-US" sz="1800" dirty="0" smtClean="0">
                <a:solidFill>
                  <a:srgbClr val="0070C0"/>
                </a:solidFill>
              </a:rPr>
              <a:t> from </a:t>
            </a:r>
            <a:r>
              <a:rPr lang="en-US" sz="1800" dirty="0">
                <a:solidFill>
                  <a:srgbClr val="0070C0"/>
                </a:solidFill>
              </a:rPr>
              <a:t>when they commenced.</a:t>
            </a:r>
          </a:p>
          <a:p>
            <a:pPr indent="0">
              <a:buNone/>
            </a:pPr>
            <a:endParaRPr lang="en-US" sz="2000" dirty="0" smtClean="0">
              <a:solidFill>
                <a:srgbClr val="0070C0"/>
              </a:solidFill>
            </a:endParaRPr>
          </a:p>
          <a:p>
            <a:pPr indent="0">
              <a:buNone/>
            </a:pPr>
            <a:endParaRPr lang="en-US" sz="2000" dirty="0">
              <a:solidFill>
                <a:srgbClr val="0070C0"/>
              </a:solidFill>
            </a:endParaRPr>
          </a:p>
          <a:p>
            <a:pPr marL="342900" indent="-342900"/>
            <a:endParaRPr lang="en-US" sz="1800" dirty="0" smtClean="0">
              <a:solidFill>
                <a:srgbClr val="0070C0"/>
              </a:solidFill>
            </a:endParaRPr>
          </a:p>
          <a:p>
            <a:pPr indent="0">
              <a:buNone/>
            </a:pPr>
            <a:endParaRPr lang="en-US" sz="2000" dirty="0">
              <a:solidFill>
                <a:srgbClr val="0070C0"/>
              </a:solidFill>
            </a:endParaRPr>
          </a:p>
          <a:p>
            <a:pPr indent="0">
              <a:buNone/>
            </a:pPr>
            <a:endParaRPr lang="en-US" sz="2000" dirty="0">
              <a:solidFill>
                <a:srgbClr val="0070C0"/>
              </a:solidFill>
            </a:endParaRPr>
          </a:p>
          <a:p>
            <a:pPr indent="0">
              <a:buNone/>
            </a:pPr>
            <a:endParaRPr lang="en-US" sz="600" dirty="0" smtClean="0">
              <a:solidFill>
                <a:srgbClr val="0070C0"/>
              </a:solidFill>
            </a:endParaRPr>
          </a:p>
          <a:p>
            <a:pPr indent="0">
              <a:buNone/>
            </a:pPr>
            <a:endParaRPr lang="en-US" sz="2000" dirty="0">
              <a:solidFill>
                <a:srgbClr val="0070C0"/>
              </a:solidFill>
            </a:endParaRPr>
          </a:p>
        </p:txBody>
      </p:sp>
      <p:sp>
        <p:nvSpPr>
          <p:cNvPr id="5" name="Rectangle 4"/>
          <p:cNvSpPr/>
          <p:nvPr/>
        </p:nvSpPr>
        <p:spPr>
          <a:xfrm>
            <a:off x="628650" y="1101769"/>
            <a:ext cx="1997663"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NEW Clause</a:t>
            </a:r>
            <a:endParaRPr lang="en-US" sz="2400" b="1" cap="none" spc="0" dirty="0">
              <a:ln/>
              <a:solidFill>
                <a:schemeClr val="accent4"/>
              </a:solidFill>
              <a:effectLst/>
            </a:endParaRPr>
          </a:p>
        </p:txBody>
      </p:sp>
      <p:sp>
        <p:nvSpPr>
          <p:cNvPr id="6" name="Rectangle 5"/>
          <p:cNvSpPr/>
          <p:nvPr/>
        </p:nvSpPr>
        <p:spPr>
          <a:xfrm>
            <a:off x="628650" y="3279168"/>
            <a:ext cx="268214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Amended Clause</a:t>
            </a:r>
            <a:endParaRPr lang="en-US" sz="2400" b="1" cap="none" spc="0" dirty="0">
              <a:ln/>
              <a:solidFill>
                <a:schemeClr val="accent4"/>
              </a:solidFill>
              <a:effectLst/>
            </a:endParaRPr>
          </a:p>
        </p:txBody>
      </p:sp>
    </p:spTree>
    <p:extLst>
      <p:ext uri="{BB962C8B-B14F-4D97-AF65-F5344CB8AC3E}">
        <p14:creationId xmlns:p14="http://schemas.microsoft.com/office/powerpoint/2010/main" val="72890236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83 – Other Classification Matters (Cont.) </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769423"/>
            <a:ext cx="7886700" cy="3588074"/>
          </a:xfrm>
        </p:spPr>
        <p:txBody>
          <a:bodyPr/>
          <a:lstStyle/>
          <a:p>
            <a:pPr indent="0">
              <a:buNone/>
            </a:pPr>
            <a:endParaRPr lang="en-US" sz="800" b="1" dirty="0" smtClean="0">
              <a:solidFill>
                <a:srgbClr val="0070C0"/>
              </a:solidFill>
            </a:endParaRPr>
          </a:p>
          <a:p>
            <a:pPr indent="0">
              <a:buNone/>
            </a:pPr>
            <a:r>
              <a:rPr lang="en-US" sz="2000" dirty="0">
                <a:solidFill>
                  <a:srgbClr val="0070C0"/>
                </a:solidFill>
              </a:rPr>
              <a:t>Insertion of 4 Stream Structure definitions.</a:t>
            </a:r>
          </a:p>
          <a:p>
            <a:pPr indent="0">
              <a:buNone/>
            </a:pPr>
            <a:endParaRPr lang="en-US" sz="2000" dirty="0" smtClean="0">
              <a:solidFill>
                <a:srgbClr val="0070C0"/>
              </a:solidFill>
            </a:endParaRPr>
          </a:p>
          <a:p>
            <a:pPr indent="0">
              <a:buNone/>
            </a:pPr>
            <a:endParaRPr lang="en-US" sz="2000" dirty="0">
              <a:solidFill>
                <a:srgbClr val="0070C0"/>
              </a:solidFill>
            </a:endParaRPr>
          </a:p>
          <a:p>
            <a:pPr marL="342900" indent="-342900"/>
            <a:endParaRPr lang="en-US" sz="1800" dirty="0" smtClean="0">
              <a:solidFill>
                <a:srgbClr val="0070C0"/>
              </a:solidFill>
            </a:endParaRPr>
          </a:p>
          <a:p>
            <a:pPr indent="0">
              <a:buNone/>
            </a:pPr>
            <a:endParaRPr lang="en-US" sz="2000" dirty="0">
              <a:solidFill>
                <a:srgbClr val="0070C0"/>
              </a:solidFill>
            </a:endParaRPr>
          </a:p>
          <a:p>
            <a:pPr indent="0">
              <a:buNone/>
            </a:pPr>
            <a:endParaRPr lang="en-US" sz="2000" dirty="0">
              <a:solidFill>
                <a:srgbClr val="0070C0"/>
              </a:solidFill>
            </a:endParaRPr>
          </a:p>
          <a:p>
            <a:pPr indent="0">
              <a:buNone/>
            </a:pPr>
            <a:endParaRPr lang="en-US" sz="600" dirty="0" smtClean="0">
              <a:solidFill>
                <a:srgbClr val="0070C0"/>
              </a:solidFill>
            </a:endParaRPr>
          </a:p>
          <a:p>
            <a:pPr indent="0">
              <a:buNone/>
            </a:pPr>
            <a:endParaRPr lang="en-US" sz="2000" dirty="0">
              <a:solidFill>
                <a:srgbClr val="0070C0"/>
              </a:solidFill>
            </a:endParaRPr>
          </a:p>
        </p:txBody>
      </p:sp>
      <p:sp>
        <p:nvSpPr>
          <p:cNvPr id="6" name="Rectangle 5"/>
          <p:cNvSpPr/>
          <p:nvPr/>
        </p:nvSpPr>
        <p:spPr>
          <a:xfrm>
            <a:off x="628650" y="1405520"/>
            <a:ext cx="268214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Amended Clause</a:t>
            </a:r>
            <a:endParaRPr lang="en-US" sz="2400" b="1" cap="none" spc="0" dirty="0">
              <a:ln/>
              <a:solidFill>
                <a:schemeClr val="accent4"/>
              </a:solidFill>
              <a:effectLst/>
            </a:endParaRPr>
          </a:p>
        </p:txBody>
      </p:sp>
    </p:spTree>
    <p:extLst>
      <p:ext uri="{BB962C8B-B14F-4D97-AF65-F5344CB8AC3E}">
        <p14:creationId xmlns:p14="http://schemas.microsoft.com/office/powerpoint/2010/main" val="3911533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Definitions</a:t>
            </a:r>
            <a:br>
              <a:rPr lang="en-AU" dirty="0" smtClean="0">
                <a:solidFill>
                  <a:schemeClr val="tx1">
                    <a:lumMod val="90000"/>
                    <a:lumOff val="10000"/>
                  </a:schemeClr>
                </a:solidFill>
              </a:rPr>
            </a:br>
            <a:r>
              <a:rPr lang="en-AU" dirty="0" smtClean="0">
                <a:solidFill>
                  <a:schemeClr val="tx1">
                    <a:lumMod val="90000"/>
                    <a:lumOff val="10000"/>
                  </a:schemeClr>
                </a:solidFill>
              </a:rPr>
              <a:t>Clause 4.1(</a:t>
            </a:r>
            <a:r>
              <a:rPr lang="en-AU" dirty="0" err="1" smtClean="0">
                <a:solidFill>
                  <a:schemeClr val="tx1">
                    <a:lumMod val="90000"/>
                    <a:lumOff val="10000"/>
                  </a:schemeClr>
                </a:solidFill>
              </a:rPr>
              <a:t>kk</a:t>
            </a:r>
            <a:r>
              <a:rPr lang="en-AU" dirty="0" smtClean="0">
                <a:solidFill>
                  <a:schemeClr val="tx1">
                    <a:lumMod val="90000"/>
                    <a:lumOff val="10000"/>
                  </a:schemeClr>
                </a:solidFill>
              </a:rPr>
              <a:t>) – Public Mental </a:t>
            </a:r>
            <a:br>
              <a:rPr lang="en-AU" dirty="0" smtClean="0">
                <a:solidFill>
                  <a:schemeClr val="tx1">
                    <a:lumMod val="90000"/>
                    <a:lumOff val="10000"/>
                  </a:schemeClr>
                </a:solidFill>
              </a:rPr>
            </a:br>
            <a:r>
              <a:rPr lang="en-AU" dirty="0">
                <a:solidFill>
                  <a:schemeClr val="tx1">
                    <a:lumMod val="90000"/>
                    <a:lumOff val="10000"/>
                  </a:schemeClr>
                </a:solidFill>
              </a:rPr>
              <a:t> </a:t>
            </a:r>
            <a:r>
              <a:rPr lang="en-AU" dirty="0" smtClean="0">
                <a:solidFill>
                  <a:schemeClr val="tx1">
                    <a:lumMod val="90000"/>
                    <a:lumOff val="10000"/>
                  </a:schemeClr>
                </a:solidFill>
              </a:rPr>
              <a:t>                           Health Services</a:t>
            </a:r>
            <a:endParaRPr lang="en-AU" dirty="0">
              <a:solidFill>
                <a:schemeClr val="tx1">
                  <a:lumMod val="90000"/>
                  <a:lumOff val="10000"/>
                </a:schemeClr>
              </a:solidFill>
            </a:endParaRPr>
          </a:p>
        </p:txBody>
      </p:sp>
      <p:sp>
        <p:nvSpPr>
          <p:cNvPr id="3" name="Content Placeholder 2"/>
          <p:cNvSpPr>
            <a:spLocks noGrp="1"/>
          </p:cNvSpPr>
          <p:nvPr>
            <p:ph idx="1"/>
          </p:nvPr>
        </p:nvSpPr>
        <p:spPr/>
        <p:txBody>
          <a:bodyPr/>
          <a:lstStyle/>
          <a:p>
            <a:pPr marL="342900" indent="-342900"/>
            <a:endParaRPr lang="en-US" sz="2000" dirty="0" smtClean="0">
              <a:solidFill>
                <a:srgbClr val="0070C0"/>
              </a:solidFill>
            </a:endParaRPr>
          </a:p>
          <a:p>
            <a:pPr marL="342900" indent="-342900"/>
            <a:r>
              <a:rPr lang="en-US" sz="2000" dirty="0" smtClean="0">
                <a:solidFill>
                  <a:srgbClr val="0070C0"/>
                </a:solidFill>
              </a:rPr>
              <a:t>(</a:t>
            </a:r>
            <a:r>
              <a:rPr lang="en-US" sz="2000" dirty="0">
                <a:solidFill>
                  <a:srgbClr val="0070C0"/>
                </a:solidFill>
              </a:rPr>
              <a:t>mm) “Public Mental Health Services  means mental health services delivered  on a service, department, unit          or  program level operated by an employer  covered by the Victorian Public Mental  Health Services Enterprise Agreement  2016-2020 (or its successor).”</a:t>
            </a:r>
          </a:p>
          <a:p>
            <a:pPr indent="0">
              <a:buNone/>
            </a:pPr>
            <a:endParaRPr lang="en-US" sz="2000" dirty="0">
              <a:solidFill>
                <a:srgbClr val="0070C0"/>
              </a:solidFill>
            </a:endParaRPr>
          </a:p>
        </p:txBody>
      </p:sp>
      <p:sp>
        <p:nvSpPr>
          <p:cNvPr id="4" name="Rectangle 3"/>
          <p:cNvSpPr/>
          <p:nvPr/>
        </p:nvSpPr>
        <p:spPr>
          <a:xfrm rot="1259055">
            <a:off x="6501268" y="842978"/>
            <a:ext cx="1997662"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smtClean="0">
                <a:ln/>
                <a:solidFill>
                  <a:schemeClr val="accent4"/>
                </a:solidFill>
                <a:effectLst/>
              </a:rPr>
              <a:t>NEW Clause</a:t>
            </a:r>
            <a:endParaRPr lang="en-US" sz="2400" b="1" cap="none" spc="0" dirty="0">
              <a:ln/>
              <a:solidFill>
                <a:schemeClr val="accent4"/>
              </a:solidFill>
              <a:effectLst/>
            </a:endParaRPr>
          </a:p>
        </p:txBody>
      </p:sp>
    </p:spTree>
    <p:extLst>
      <p:ext uri="{BB962C8B-B14F-4D97-AF65-F5344CB8AC3E}">
        <p14:creationId xmlns:p14="http://schemas.microsoft.com/office/powerpoint/2010/main" val="64468970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90 – Staffing NUM/ANUM             and above</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642585"/>
            <a:ext cx="7886700" cy="3714912"/>
          </a:xfrm>
        </p:spPr>
        <p:txBody>
          <a:bodyPr/>
          <a:lstStyle/>
          <a:p>
            <a:pPr indent="0">
              <a:buNone/>
            </a:pPr>
            <a:endParaRPr lang="en-US" sz="800" b="1" dirty="0" smtClean="0">
              <a:solidFill>
                <a:srgbClr val="0070C0"/>
              </a:solidFill>
            </a:endParaRPr>
          </a:p>
          <a:p>
            <a:pPr marL="342900" indent="-342900"/>
            <a:r>
              <a:rPr lang="en-US" sz="2000" dirty="0">
                <a:solidFill>
                  <a:srgbClr val="0070C0"/>
                </a:solidFill>
              </a:rPr>
              <a:t>Insertion of term that </a:t>
            </a:r>
            <a:r>
              <a:rPr lang="en-US" sz="2000" dirty="0" err="1">
                <a:solidFill>
                  <a:srgbClr val="0070C0"/>
                </a:solidFill>
              </a:rPr>
              <a:t>recognises</a:t>
            </a:r>
            <a:r>
              <a:rPr lang="en-US" sz="2000" dirty="0">
                <a:solidFill>
                  <a:srgbClr val="0070C0"/>
                </a:solidFill>
              </a:rPr>
              <a:t> that some wards operate less than </a:t>
            </a:r>
            <a:r>
              <a:rPr lang="en-US" sz="2000" dirty="0" smtClean="0">
                <a:solidFill>
                  <a:srgbClr val="0070C0"/>
                </a:solidFill>
              </a:rPr>
              <a:t>5 </a:t>
            </a:r>
            <a:r>
              <a:rPr lang="en-US" sz="2000" dirty="0">
                <a:solidFill>
                  <a:srgbClr val="0070C0"/>
                </a:solidFill>
              </a:rPr>
              <a:t>days per week will have 0.1 EFT of NUM for each day of the fortnight the </a:t>
            </a:r>
            <a:r>
              <a:rPr lang="en-US" sz="2000" dirty="0" smtClean="0">
                <a:solidFill>
                  <a:srgbClr val="0070C0"/>
                </a:solidFill>
              </a:rPr>
              <a:t>ward </a:t>
            </a:r>
            <a:r>
              <a:rPr lang="en-US" sz="2000" dirty="0">
                <a:solidFill>
                  <a:srgbClr val="0070C0"/>
                </a:solidFill>
              </a:rPr>
              <a:t>usually operates.</a:t>
            </a:r>
          </a:p>
          <a:p>
            <a:pPr marL="342900" indent="-342900"/>
            <a:r>
              <a:rPr lang="en-US" sz="2000" dirty="0">
                <a:solidFill>
                  <a:srgbClr val="0070C0"/>
                </a:solidFill>
              </a:rPr>
              <a:t>Insertion of MUM </a:t>
            </a:r>
            <a:r>
              <a:rPr lang="en-US" sz="2000" dirty="0" smtClean="0">
                <a:solidFill>
                  <a:srgbClr val="0070C0"/>
                </a:solidFill>
              </a:rPr>
              <a:t>classification, </a:t>
            </a:r>
            <a:r>
              <a:rPr lang="en-US" sz="2000" dirty="0">
                <a:solidFill>
                  <a:srgbClr val="0070C0"/>
                </a:solidFill>
              </a:rPr>
              <a:t>however employers are not required to </a:t>
            </a:r>
            <a:r>
              <a:rPr lang="en-US" sz="2000" dirty="0" smtClean="0">
                <a:solidFill>
                  <a:srgbClr val="0070C0"/>
                </a:solidFill>
              </a:rPr>
              <a:t>have </a:t>
            </a:r>
            <a:r>
              <a:rPr lang="en-US" sz="2000" dirty="0">
                <a:solidFill>
                  <a:srgbClr val="0070C0"/>
                </a:solidFill>
              </a:rPr>
              <a:t>NUM and MUM on the same ward where it is a mixed maternity </a:t>
            </a:r>
            <a:r>
              <a:rPr lang="en-US" sz="2000" dirty="0" smtClean="0">
                <a:solidFill>
                  <a:srgbClr val="0070C0"/>
                </a:solidFill>
              </a:rPr>
              <a:t>ward</a:t>
            </a:r>
            <a:r>
              <a:rPr lang="en-US" sz="2000" dirty="0">
                <a:solidFill>
                  <a:srgbClr val="0070C0"/>
                </a:solidFill>
              </a:rPr>
              <a:t>.</a:t>
            </a:r>
          </a:p>
          <a:p>
            <a:pPr marL="342900" indent="-342900"/>
            <a:r>
              <a:rPr lang="en-US" sz="2000" dirty="0">
                <a:solidFill>
                  <a:srgbClr val="0070C0"/>
                </a:solidFill>
              </a:rPr>
              <a:t>Where the </a:t>
            </a:r>
            <a:r>
              <a:rPr lang="en-US" sz="2000" dirty="0" smtClean="0">
                <a:solidFill>
                  <a:srgbClr val="0070C0"/>
                </a:solidFill>
              </a:rPr>
              <a:t>Safe Patient Care Act requires </a:t>
            </a:r>
            <a:r>
              <a:rPr lang="en-US" sz="2000" dirty="0">
                <a:solidFill>
                  <a:srgbClr val="0070C0"/>
                </a:solidFill>
              </a:rPr>
              <a:t>an additional in charge position, that position </a:t>
            </a:r>
            <a:r>
              <a:rPr lang="en-US" sz="2000" dirty="0" smtClean="0">
                <a:solidFill>
                  <a:srgbClr val="0070C0"/>
                </a:solidFill>
              </a:rPr>
              <a:t>will </a:t>
            </a:r>
            <a:r>
              <a:rPr lang="en-US" sz="2000" dirty="0">
                <a:solidFill>
                  <a:srgbClr val="0070C0"/>
                </a:solidFill>
              </a:rPr>
              <a:t>be classified as an ANUM/AMUM and be additional to clause 90.2.</a:t>
            </a:r>
          </a:p>
          <a:p>
            <a:pPr indent="0">
              <a:buNone/>
            </a:pPr>
            <a:endParaRPr lang="en-US" sz="2000" dirty="0" smtClean="0">
              <a:solidFill>
                <a:srgbClr val="0070C0"/>
              </a:solidFill>
            </a:endParaRPr>
          </a:p>
          <a:p>
            <a:pPr indent="0">
              <a:buNone/>
            </a:pPr>
            <a:endParaRPr lang="en-US" sz="2000" dirty="0">
              <a:solidFill>
                <a:srgbClr val="0070C0"/>
              </a:solidFill>
            </a:endParaRPr>
          </a:p>
          <a:p>
            <a:pPr marL="342900" indent="-342900"/>
            <a:endParaRPr lang="en-US" sz="1800" dirty="0" smtClean="0">
              <a:solidFill>
                <a:srgbClr val="0070C0"/>
              </a:solidFill>
            </a:endParaRPr>
          </a:p>
          <a:p>
            <a:pPr indent="0">
              <a:buNone/>
            </a:pPr>
            <a:endParaRPr lang="en-US" sz="2000" dirty="0">
              <a:solidFill>
                <a:srgbClr val="0070C0"/>
              </a:solidFill>
            </a:endParaRPr>
          </a:p>
          <a:p>
            <a:pPr indent="0">
              <a:buNone/>
            </a:pPr>
            <a:endParaRPr lang="en-US" sz="2000" dirty="0">
              <a:solidFill>
                <a:srgbClr val="0070C0"/>
              </a:solidFill>
            </a:endParaRPr>
          </a:p>
          <a:p>
            <a:pPr indent="0">
              <a:buNone/>
            </a:pPr>
            <a:endParaRPr lang="en-US" sz="600" dirty="0" smtClean="0">
              <a:solidFill>
                <a:srgbClr val="0070C0"/>
              </a:solidFill>
            </a:endParaRPr>
          </a:p>
          <a:p>
            <a:pPr indent="0">
              <a:buNone/>
            </a:pPr>
            <a:endParaRPr lang="en-US" sz="2000" dirty="0">
              <a:solidFill>
                <a:srgbClr val="0070C0"/>
              </a:solidFill>
            </a:endParaRPr>
          </a:p>
        </p:txBody>
      </p:sp>
      <p:sp>
        <p:nvSpPr>
          <p:cNvPr id="6" name="Rectangle 5"/>
          <p:cNvSpPr/>
          <p:nvPr/>
        </p:nvSpPr>
        <p:spPr>
          <a:xfrm rot="2381975">
            <a:off x="6417879" y="896023"/>
            <a:ext cx="2800768"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NEW Sub-clauses</a:t>
            </a:r>
            <a:endParaRPr lang="en-US" sz="2400" b="1" cap="none" spc="0" dirty="0">
              <a:ln/>
              <a:solidFill>
                <a:schemeClr val="accent4"/>
              </a:solidFill>
              <a:effectLst/>
            </a:endParaRPr>
          </a:p>
        </p:txBody>
      </p:sp>
    </p:spTree>
    <p:extLst>
      <p:ext uri="{BB962C8B-B14F-4D97-AF65-F5344CB8AC3E}">
        <p14:creationId xmlns:p14="http://schemas.microsoft.com/office/powerpoint/2010/main" val="327324850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045001"/>
            <a:ext cx="6959112" cy="3173914"/>
          </a:xfrm>
        </p:spPr>
        <p:txBody>
          <a:bodyPr/>
          <a:lstStyle/>
          <a:p>
            <a:r>
              <a:rPr lang="en-AU" sz="3600" dirty="0" smtClean="0"/>
              <a:t>Part </a:t>
            </a:r>
            <a:r>
              <a:rPr lang="en-AU" sz="3600" dirty="0"/>
              <a:t>K</a:t>
            </a:r>
            <a:r>
              <a:rPr lang="en-AU" sz="3600" dirty="0" smtClean="0"/>
              <a:t> – Occupational Health and Safety</a:t>
            </a:r>
            <a:br>
              <a:rPr lang="en-AU" sz="3600" dirty="0" smtClean="0"/>
            </a:br>
            <a:r>
              <a:rPr lang="en-AU" sz="3600" dirty="0"/>
              <a:t/>
            </a:r>
            <a:br>
              <a:rPr lang="en-AU" sz="3600" dirty="0"/>
            </a:br>
            <a:r>
              <a:rPr lang="en-AU" sz="2400" dirty="0" smtClean="0"/>
              <a:t/>
            </a:r>
            <a:br>
              <a:rPr lang="en-AU" sz="2400" dirty="0" smtClean="0"/>
            </a:br>
            <a:endParaRPr lang="en-AU" sz="2400" dirty="0"/>
          </a:p>
        </p:txBody>
      </p:sp>
      <p:sp>
        <p:nvSpPr>
          <p:cNvPr id="3" name="TextBox 2"/>
          <p:cNvSpPr txBox="1"/>
          <p:nvPr/>
        </p:nvSpPr>
        <p:spPr>
          <a:xfrm>
            <a:off x="658466" y="3259248"/>
            <a:ext cx="8349732" cy="3108543"/>
          </a:xfrm>
          <a:prstGeom prst="rect">
            <a:avLst/>
          </a:prstGeom>
          <a:noFill/>
        </p:spPr>
        <p:txBody>
          <a:bodyPr wrap="square" rtlCol="0">
            <a:spAutoFit/>
          </a:bodyPr>
          <a:lstStyle/>
          <a:p>
            <a:r>
              <a:rPr lang="en-US" sz="2800" dirty="0">
                <a:solidFill>
                  <a:schemeClr val="bg1"/>
                </a:solidFill>
                <a:latin typeface="Helvetica" panose="020B0604020202020204" pitchFamily="34" charset="0"/>
                <a:cs typeface="Helvetica" panose="020B0604020202020204" pitchFamily="34" charset="0"/>
              </a:rPr>
              <a:t>This part covers:</a:t>
            </a:r>
          </a:p>
          <a:p>
            <a:pPr marL="457200" indent="-45720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OHS Working Group</a:t>
            </a:r>
          </a:p>
          <a:p>
            <a:pPr marL="457200" indent="-45720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OSH Risk Management</a:t>
            </a:r>
          </a:p>
          <a:p>
            <a:pPr marL="457200" indent="-45720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Incident Reporting, Investigation &amp;</a:t>
            </a:r>
            <a:r>
              <a:rPr lang="en-US" sz="2800" dirty="0" smtClean="0">
                <a:solidFill>
                  <a:schemeClr val="bg1"/>
                </a:solidFill>
                <a:latin typeface="Helvetica" panose="020B0604020202020204" pitchFamily="34" charset="0"/>
                <a:cs typeface="Helvetica" panose="020B0604020202020204" pitchFamily="34" charset="0"/>
              </a:rPr>
              <a:t> </a:t>
            </a:r>
            <a:r>
              <a:rPr lang="en-US" sz="2800" dirty="0">
                <a:solidFill>
                  <a:schemeClr val="bg1"/>
                </a:solidFill>
                <a:latin typeface="Helvetica" panose="020B0604020202020204" pitchFamily="34" charset="0"/>
                <a:cs typeface="Helvetica" panose="020B0604020202020204" pitchFamily="34" charset="0"/>
              </a:rPr>
              <a:t>Prevention</a:t>
            </a:r>
          </a:p>
          <a:p>
            <a:pPr marL="457200" indent="-457200">
              <a:buFont typeface="Arial" panose="020B0604020202020204" pitchFamily="34" charset="0"/>
              <a:buChar char="•"/>
            </a:pPr>
            <a:r>
              <a:rPr lang="en-US" sz="2800" dirty="0" smtClean="0">
                <a:solidFill>
                  <a:schemeClr val="bg1"/>
                </a:solidFill>
                <a:latin typeface="Helvetica" panose="020B0604020202020204" pitchFamily="34" charset="0"/>
                <a:cs typeface="Helvetica" panose="020B0604020202020204" pitchFamily="34" charset="0"/>
              </a:rPr>
              <a:t>HSRs</a:t>
            </a:r>
          </a:p>
          <a:p>
            <a:pPr marL="457200" indent="-457200">
              <a:buFont typeface="Arial" panose="020B0604020202020204" pitchFamily="34" charset="0"/>
              <a:buChar char="•"/>
            </a:pPr>
            <a:r>
              <a:rPr lang="en-US" sz="2800" dirty="0" smtClean="0">
                <a:solidFill>
                  <a:schemeClr val="bg1"/>
                </a:solidFill>
                <a:latin typeface="Helvetica" panose="020B0604020202020204" pitchFamily="34" charset="0"/>
                <a:cs typeface="Helvetica" panose="020B0604020202020204" pitchFamily="34" charset="0"/>
              </a:rPr>
              <a:t>Workers</a:t>
            </a:r>
            <a:r>
              <a:rPr lang="en-US" sz="2800" dirty="0">
                <a:solidFill>
                  <a:schemeClr val="bg1"/>
                </a:solidFill>
                <a:latin typeface="Helvetica" panose="020B0604020202020204" pitchFamily="34" charset="0"/>
                <a:cs typeface="Helvetica" panose="020B0604020202020204" pitchFamily="34" charset="0"/>
              </a:rPr>
              <a:t>' Compensation,  Rehabilitation </a:t>
            </a:r>
            <a:r>
              <a:rPr lang="en-US" sz="2800" dirty="0" smtClean="0">
                <a:solidFill>
                  <a:schemeClr val="bg1"/>
                </a:solidFill>
                <a:latin typeface="Helvetica" panose="020B0604020202020204" pitchFamily="34" charset="0"/>
                <a:cs typeface="Helvetica" panose="020B0604020202020204" pitchFamily="34" charset="0"/>
              </a:rPr>
              <a:t>&amp; </a:t>
            </a:r>
            <a:r>
              <a:rPr lang="en-US" sz="2800" dirty="0">
                <a:solidFill>
                  <a:schemeClr val="bg1"/>
                </a:solidFill>
                <a:latin typeface="Helvetica" panose="020B0604020202020204" pitchFamily="34" charset="0"/>
                <a:cs typeface="Helvetica" panose="020B0604020202020204" pitchFamily="34" charset="0"/>
              </a:rPr>
              <a:t>Return To Work</a:t>
            </a:r>
          </a:p>
        </p:txBody>
      </p:sp>
    </p:spTree>
    <p:extLst>
      <p:ext uri="{BB962C8B-B14F-4D97-AF65-F5344CB8AC3E}">
        <p14:creationId xmlns:p14="http://schemas.microsoft.com/office/powerpoint/2010/main" val="9357799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99 – OHS Risk Management</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325714"/>
            <a:ext cx="7886700" cy="3714912"/>
          </a:xfrm>
        </p:spPr>
        <p:txBody>
          <a:bodyPr/>
          <a:lstStyle/>
          <a:p>
            <a:pPr indent="0">
              <a:buNone/>
            </a:pPr>
            <a:endParaRPr lang="en-US" sz="800" b="1" dirty="0" smtClean="0">
              <a:solidFill>
                <a:srgbClr val="0070C0"/>
              </a:solidFill>
            </a:endParaRPr>
          </a:p>
          <a:p>
            <a:pPr indent="0">
              <a:buNone/>
            </a:pPr>
            <a:r>
              <a:rPr lang="en-US" sz="2000" b="1" dirty="0" smtClean="0">
                <a:solidFill>
                  <a:srgbClr val="0070C0"/>
                </a:solidFill>
              </a:rPr>
              <a:t>UNIT MANAGER </a:t>
            </a:r>
            <a:r>
              <a:rPr lang="en-US" sz="2000" b="1" dirty="0">
                <a:solidFill>
                  <a:srgbClr val="0070C0"/>
                </a:solidFill>
              </a:rPr>
              <a:t>TRAINING </a:t>
            </a:r>
            <a:endParaRPr lang="en-US" sz="2000" dirty="0">
              <a:solidFill>
                <a:srgbClr val="0070C0"/>
              </a:solidFill>
            </a:endParaRPr>
          </a:p>
          <a:p>
            <a:pPr indent="0">
              <a:buNone/>
            </a:pPr>
            <a:r>
              <a:rPr lang="en-US" sz="2000" dirty="0" smtClean="0">
                <a:solidFill>
                  <a:srgbClr val="0070C0"/>
                </a:solidFill>
              </a:rPr>
              <a:t>Employers </a:t>
            </a:r>
            <a:r>
              <a:rPr lang="en-US" sz="2000" dirty="0">
                <a:solidFill>
                  <a:srgbClr val="0070C0"/>
                </a:solidFill>
              </a:rPr>
              <a:t>to </a:t>
            </a:r>
            <a:r>
              <a:rPr lang="en-US" sz="2000" dirty="0" smtClean="0">
                <a:solidFill>
                  <a:srgbClr val="0070C0"/>
                </a:solidFill>
              </a:rPr>
              <a:t>ensure Nursing </a:t>
            </a:r>
            <a:r>
              <a:rPr lang="en-US" sz="2000" dirty="0" smtClean="0">
                <a:solidFill>
                  <a:srgbClr val="0070C0"/>
                </a:solidFill>
              </a:rPr>
              <a:t>&amp; Midwifery </a:t>
            </a:r>
            <a:r>
              <a:rPr lang="en-US" sz="2000" dirty="0" smtClean="0">
                <a:solidFill>
                  <a:srgbClr val="0070C0"/>
                </a:solidFill>
              </a:rPr>
              <a:t>Managers/Supervisors </a:t>
            </a:r>
            <a:r>
              <a:rPr lang="en-US" sz="2000" dirty="0">
                <a:solidFill>
                  <a:srgbClr val="0070C0"/>
                </a:solidFill>
              </a:rPr>
              <a:t>receive </a:t>
            </a:r>
            <a:r>
              <a:rPr lang="en-US" sz="2000" dirty="0" smtClean="0">
                <a:solidFill>
                  <a:srgbClr val="0070C0"/>
                </a:solidFill>
              </a:rPr>
              <a:t>adequate </a:t>
            </a:r>
            <a:r>
              <a:rPr lang="en-US" sz="2000" dirty="0">
                <a:solidFill>
                  <a:srgbClr val="0070C0"/>
                </a:solidFill>
              </a:rPr>
              <a:t>education and support to ensure the </a:t>
            </a:r>
            <a:r>
              <a:rPr lang="en-US" sz="2000" dirty="0" smtClean="0">
                <a:solidFill>
                  <a:srgbClr val="0070C0"/>
                </a:solidFill>
              </a:rPr>
              <a:t>following </a:t>
            </a:r>
            <a:r>
              <a:rPr lang="en-US" sz="2000" dirty="0">
                <a:solidFill>
                  <a:srgbClr val="0070C0"/>
                </a:solidFill>
              </a:rPr>
              <a:t>can occur:</a:t>
            </a:r>
          </a:p>
          <a:p>
            <a:pPr marL="342900" indent="-342900"/>
            <a:r>
              <a:rPr lang="en-US" sz="2000" dirty="0">
                <a:solidFill>
                  <a:srgbClr val="0070C0"/>
                </a:solidFill>
              </a:rPr>
              <a:t>The assessment of OHS risks</a:t>
            </a:r>
          </a:p>
          <a:p>
            <a:pPr marL="342900" indent="-342900"/>
            <a:r>
              <a:rPr lang="en-US" sz="2000" dirty="0">
                <a:solidFill>
                  <a:srgbClr val="0070C0"/>
                </a:solidFill>
              </a:rPr>
              <a:t>The undertaking of OHS incident </a:t>
            </a:r>
            <a:r>
              <a:rPr lang="en-US" sz="2000" dirty="0" smtClean="0">
                <a:solidFill>
                  <a:srgbClr val="0070C0"/>
                </a:solidFill>
              </a:rPr>
              <a:t>investigations</a:t>
            </a:r>
            <a:endParaRPr lang="en-US" sz="2000" dirty="0">
              <a:solidFill>
                <a:srgbClr val="0070C0"/>
              </a:solidFill>
            </a:endParaRPr>
          </a:p>
          <a:p>
            <a:pPr marL="342900" indent="-342900"/>
            <a:r>
              <a:rPr lang="en-US" sz="2000" dirty="0">
                <a:solidFill>
                  <a:srgbClr val="0070C0"/>
                </a:solidFill>
              </a:rPr>
              <a:t>Consultation with staff over OHS </a:t>
            </a:r>
            <a:r>
              <a:rPr lang="en-US" sz="2000" dirty="0" smtClean="0">
                <a:solidFill>
                  <a:srgbClr val="0070C0"/>
                </a:solidFill>
              </a:rPr>
              <a:t>issues</a:t>
            </a:r>
            <a:endParaRPr lang="en-US" sz="2000" dirty="0">
              <a:solidFill>
                <a:srgbClr val="0070C0"/>
              </a:solidFill>
            </a:endParaRPr>
          </a:p>
          <a:p>
            <a:pPr indent="0">
              <a:buNone/>
            </a:pPr>
            <a:endParaRPr lang="en-US" sz="2000" dirty="0" smtClean="0">
              <a:solidFill>
                <a:srgbClr val="0070C0"/>
              </a:solidFill>
            </a:endParaRPr>
          </a:p>
          <a:p>
            <a:pPr indent="0">
              <a:buNone/>
            </a:pPr>
            <a:endParaRPr lang="en-US" sz="2000" dirty="0">
              <a:solidFill>
                <a:srgbClr val="0070C0"/>
              </a:solidFill>
            </a:endParaRPr>
          </a:p>
          <a:p>
            <a:pPr marL="342900" indent="-342900"/>
            <a:endParaRPr lang="en-US" sz="1800" dirty="0" smtClean="0">
              <a:solidFill>
                <a:srgbClr val="0070C0"/>
              </a:solidFill>
            </a:endParaRPr>
          </a:p>
          <a:p>
            <a:pPr indent="0">
              <a:buNone/>
            </a:pPr>
            <a:endParaRPr lang="en-US" sz="2000" dirty="0">
              <a:solidFill>
                <a:srgbClr val="0070C0"/>
              </a:solidFill>
            </a:endParaRPr>
          </a:p>
          <a:p>
            <a:pPr indent="0">
              <a:buNone/>
            </a:pPr>
            <a:endParaRPr lang="en-US" sz="2000" dirty="0">
              <a:solidFill>
                <a:srgbClr val="0070C0"/>
              </a:solidFill>
            </a:endParaRPr>
          </a:p>
          <a:p>
            <a:pPr indent="0">
              <a:buNone/>
            </a:pPr>
            <a:endParaRPr lang="en-US" sz="600" dirty="0" smtClean="0">
              <a:solidFill>
                <a:srgbClr val="0070C0"/>
              </a:solidFill>
            </a:endParaRPr>
          </a:p>
          <a:p>
            <a:pPr indent="0">
              <a:buNone/>
            </a:pPr>
            <a:endParaRPr lang="en-US" sz="2000" dirty="0">
              <a:solidFill>
                <a:srgbClr val="0070C0"/>
              </a:solidFill>
            </a:endParaRPr>
          </a:p>
        </p:txBody>
      </p:sp>
      <p:sp>
        <p:nvSpPr>
          <p:cNvPr id="6" name="Rectangle 5"/>
          <p:cNvSpPr/>
          <p:nvPr/>
        </p:nvSpPr>
        <p:spPr>
          <a:xfrm rot="2381975">
            <a:off x="7163463" y="734898"/>
            <a:ext cx="1997663"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NEW Clause</a:t>
            </a:r>
            <a:endParaRPr lang="en-US" sz="2400" b="1" cap="none" spc="0" dirty="0">
              <a:ln/>
              <a:solidFill>
                <a:schemeClr val="accent4"/>
              </a:solidFill>
              <a:effectLst/>
            </a:endParaRPr>
          </a:p>
        </p:txBody>
      </p:sp>
    </p:spTree>
    <p:extLst>
      <p:ext uri="{BB962C8B-B14F-4D97-AF65-F5344CB8AC3E}">
        <p14:creationId xmlns:p14="http://schemas.microsoft.com/office/powerpoint/2010/main" val="319885154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100 – Incident Reporting, Investigation and Prevention</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325714"/>
            <a:ext cx="7886700" cy="3714912"/>
          </a:xfrm>
        </p:spPr>
        <p:txBody>
          <a:bodyPr/>
          <a:lstStyle/>
          <a:p>
            <a:pPr indent="0">
              <a:buNone/>
            </a:pPr>
            <a:endParaRPr lang="en-US" sz="800" b="1" dirty="0" smtClean="0">
              <a:solidFill>
                <a:srgbClr val="0070C0"/>
              </a:solidFill>
            </a:endParaRPr>
          </a:p>
          <a:p>
            <a:pPr indent="0">
              <a:buNone/>
            </a:pPr>
            <a:r>
              <a:rPr lang="en-US" sz="2000" b="1" dirty="0" smtClean="0">
                <a:solidFill>
                  <a:srgbClr val="0070C0"/>
                </a:solidFill>
              </a:rPr>
              <a:t>EMPLOYEE </a:t>
            </a:r>
            <a:r>
              <a:rPr lang="en-US" sz="2000" b="1" dirty="0">
                <a:solidFill>
                  <a:srgbClr val="0070C0"/>
                </a:solidFill>
              </a:rPr>
              <a:t>SUPPORT</a:t>
            </a:r>
          </a:p>
          <a:p>
            <a:pPr indent="0">
              <a:buNone/>
            </a:pPr>
            <a:r>
              <a:rPr lang="en-US" sz="2000" dirty="0">
                <a:solidFill>
                  <a:srgbClr val="0070C0"/>
                </a:solidFill>
              </a:rPr>
              <a:t>Following an incident, the Employer will  as soon as practicable:</a:t>
            </a:r>
          </a:p>
          <a:p>
            <a:pPr marL="342900" indent="-342900"/>
            <a:r>
              <a:rPr lang="en-US" sz="2000" dirty="0">
                <a:solidFill>
                  <a:srgbClr val="0070C0"/>
                </a:solidFill>
              </a:rPr>
              <a:t>provide the employee/s with access  to post incident support services.</a:t>
            </a:r>
          </a:p>
          <a:p>
            <a:pPr indent="0">
              <a:buNone/>
            </a:pPr>
            <a:r>
              <a:rPr lang="en-US" sz="2000" dirty="0" smtClean="0">
                <a:solidFill>
                  <a:srgbClr val="0070C0"/>
                </a:solidFill>
              </a:rPr>
              <a:t>Also</a:t>
            </a:r>
            <a:r>
              <a:rPr lang="en-US" sz="2000" dirty="0">
                <a:solidFill>
                  <a:srgbClr val="0070C0"/>
                </a:solidFill>
              </a:rPr>
              <a:t>,</a:t>
            </a:r>
          </a:p>
          <a:p>
            <a:pPr marL="342900" indent="-342900"/>
            <a:r>
              <a:rPr lang="en-US" sz="2000" dirty="0">
                <a:solidFill>
                  <a:srgbClr val="0070C0"/>
                </a:solidFill>
              </a:rPr>
              <a:t>take appropriate action to prevent  further injury to Employees;</a:t>
            </a:r>
          </a:p>
          <a:p>
            <a:pPr marL="342900" indent="-342900"/>
            <a:r>
              <a:rPr lang="en-US" sz="2000" dirty="0">
                <a:solidFill>
                  <a:srgbClr val="0070C0"/>
                </a:solidFill>
              </a:rPr>
              <a:t>conduct an incident investigation in  a timely manner and implement  workplace controls to prevent the  incident </a:t>
            </a:r>
            <a:r>
              <a:rPr lang="en-US" sz="2000" dirty="0" smtClean="0">
                <a:solidFill>
                  <a:srgbClr val="0070C0"/>
                </a:solidFill>
              </a:rPr>
              <a:t>recurring;</a:t>
            </a:r>
          </a:p>
          <a:p>
            <a:pPr marL="342900" indent="-342900"/>
            <a:r>
              <a:rPr lang="en-US" sz="2000" dirty="0" smtClean="0">
                <a:solidFill>
                  <a:srgbClr val="0070C0"/>
                </a:solidFill>
              </a:rPr>
              <a:t>provide </a:t>
            </a:r>
            <a:r>
              <a:rPr lang="en-US" sz="2000" dirty="0">
                <a:solidFill>
                  <a:srgbClr val="0070C0"/>
                </a:solidFill>
              </a:rPr>
              <a:t>information regarding the  Employee's rights as relevant  including the making and lodging of  a workers compensation claim or  reporting to police.</a:t>
            </a:r>
          </a:p>
          <a:p>
            <a:pPr indent="0">
              <a:buNone/>
            </a:pPr>
            <a:endParaRPr lang="en-US" sz="2000" dirty="0" smtClean="0">
              <a:solidFill>
                <a:srgbClr val="0070C0"/>
              </a:solidFill>
            </a:endParaRPr>
          </a:p>
          <a:p>
            <a:pPr indent="0">
              <a:buNone/>
            </a:pPr>
            <a:endParaRPr lang="en-US" sz="2000" dirty="0">
              <a:solidFill>
                <a:srgbClr val="0070C0"/>
              </a:solidFill>
            </a:endParaRPr>
          </a:p>
          <a:p>
            <a:pPr marL="342900" indent="-342900"/>
            <a:endParaRPr lang="en-US" sz="1800" dirty="0" smtClean="0">
              <a:solidFill>
                <a:srgbClr val="0070C0"/>
              </a:solidFill>
            </a:endParaRPr>
          </a:p>
          <a:p>
            <a:pPr indent="0">
              <a:buNone/>
            </a:pPr>
            <a:endParaRPr lang="en-US" sz="2000" dirty="0">
              <a:solidFill>
                <a:srgbClr val="0070C0"/>
              </a:solidFill>
            </a:endParaRPr>
          </a:p>
          <a:p>
            <a:pPr indent="0">
              <a:buNone/>
            </a:pPr>
            <a:endParaRPr lang="en-US" sz="2000" dirty="0">
              <a:solidFill>
                <a:srgbClr val="0070C0"/>
              </a:solidFill>
            </a:endParaRPr>
          </a:p>
          <a:p>
            <a:pPr indent="0">
              <a:buNone/>
            </a:pPr>
            <a:endParaRPr lang="en-US" sz="600" dirty="0" smtClean="0">
              <a:solidFill>
                <a:srgbClr val="0070C0"/>
              </a:solidFill>
            </a:endParaRPr>
          </a:p>
          <a:p>
            <a:pPr indent="0">
              <a:buNone/>
            </a:pPr>
            <a:endParaRPr lang="en-US" sz="2000" dirty="0">
              <a:solidFill>
                <a:srgbClr val="0070C0"/>
              </a:solidFill>
            </a:endParaRPr>
          </a:p>
        </p:txBody>
      </p:sp>
      <p:sp>
        <p:nvSpPr>
          <p:cNvPr id="6" name="Rectangle 5"/>
          <p:cNvSpPr/>
          <p:nvPr/>
        </p:nvSpPr>
        <p:spPr>
          <a:xfrm rot="2381975">
            <a:off x="6540566" y="897859"/>
            <a:ext cx="268214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Amended Clause</a:t>
            </a:r>
            <a:endParaRPr lang="en-US" sz="2400" b="1" cap="none" spc="0" dirty="0">
              <a:ln/>
              <a:solidFill>
                <a:schemeClr val="accent4"/>
              </a:solidFill>
              <a:effectLst/>
            </a:endParaRPr>
          </a:p>
        </p:txBody>
      </p:sp>
    </p:spTree>
    <p:extLst>
      <p:ext uri="{BB962C8B-B14F-4D97-AF65-F5344CB8AC3E}">
        <p14:creationId xmlns:p14="http://schemas.microsoft.com/office/powerpoint/2010/main" val="369384656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102 – Provision of                Information</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325714"/>
            <a:ext cx="7886700" cy="3714912"/>
          </a:xfrm>
        </p:spPr>
        <p:txBody>
          <a:bodyPr/>
          <a:lstStyle/>
          <a:p>
            <a:pPr indent="0">
              <a:buNone/>
            </a:pPr>
            <a:endParaRPr lang="en-US" sz="800" b="1" dirty="0" smtClean="0">
              <a:solidFill>
                <a:srgbClr val="0070C0"/>
              </a:solidFill>
            </a:endParaRPr>
          </a:p>
          <a:p>
            <a:pPr indent="0">
              <a:buNone/>
            </a:pPr>
            <a:r>
              <a:rPr lang="en-US" sz="2000" b="1" dirty="0">
                <a:solidFill>
                  <a:srgbClr val="0070C0"/>
                </a:solidFill>
              </a:rPr>
              <a:t>PROVISION OF INFORMATION</a:t>
            </a:r>
          </a:p>
          <a:p>
            <a:pPr indent="0">
              <a:buNone/>
            </a:pPr>
            <a:endParaRPr lang="en-US" sz="2000" dirty="0" smtClean="0">
              <a:solidFill>
                <a:srgbClr val="0070C0"/>
              </a:solidFill>
            </a:endParaRPr>
          </a:p>
          <a:p>
            <a:pPr indent="0">
              <a:buNone/>
            </a:pPr>
            <a:r>
              <a:rPr lang="en-US" sz="2000" dirty="0" smtClean="0">
                <a:solidFill>
                  <a:srgbClr val="0070C0"/>
                </a:solidFill>
              </a:rPr>
              <a:t>Additional </a:t>
            </a:r>
            <a:r>
              <a:rPr lang="en-US" sz="2000" dirty="0">
                <a:solidFill>
                  <a:srgbClr val="0070C0"/>
                </a:solidFill>
              </a:rPr>
              <a:t>requirement to provide  election and training dates of HSRs</a:t>
            </a:r>
            <a:endParaRPr lang="en-US" sz="2000" dirty="0" smtClean="0">
              <a:solidFill>
                <a:srgbClr val="0070C0"/>
              </a:solidFill>
            </a:endParaRPr>
          </a:p>
          <a:p>
            <a:pPr indent="0">
              <a:buNone/>
            </a:pPr>
            <a:endParaRPr lang="en-US" sz="2000" dirty="0">
              <a:solidFill>
                <a:srgbClr val="0070C0"/>
              </a:solidFill>
            </a:endParaRPr>
          </a:p>
          <a:p>
            <a:pPr marL="342900" indent="-342900"/>
            <a:endParaRPr lang="en-US" sz="1800" dirty="0" smtClean="0">
              <a:solidFill>
                <a:srgbClr val="0070C0"/>
              </a:solidFill>
            </a:endParaRPr>
          </a:p>
          <a:p>
            <a:pPr indent="0">
              <a:buNone/>
            </a:pPr>
            <a:endParaRPr lang="en-US" sz="2000" dirty="0">
              <a:solidFill>
                <a:srgbClr val="0070C0"/>
              </a:solidFill>
            </a:endParaRPr>
          </a:p>
          <a:p>
            <a:pPr indent="0">
              <a:buNone/>
            </a:pPr>
            <a:endParaRPr lang="en-US" sz="2000" dirty="0">
              <a:solidFill>
                <a:srgbClr val="0070C0"/>
              </a:solidFill>
            </a:endParaRPr>
          </a:p>
          <a:p>
            <a:pPr indent="0">
              <a:buNone/>
            </a:pPr>
            <a:endParaRPr lang="en-US" sz="600" dirty="0" smtClean="0">
              <a:solidFill>
                <a:srgbClr val="0070C0"/>
              </a:solidFill>
            </a:endParaRPr>
          </a:p>
          <a:p>
            <a:pPr indent="0">
              <a:buNone/>
            </a:pPr>
            <a:endParaRPr lang="en-US" sz="2000" dirty="0">
              <a:solidFill>
                <a:srgbClr val="0070C0"/>
              </a:solidFill>
            </a:endParaRPr>
          </a:p>
        </p:txBody>
      </p:sp>
      <p:sp>
        <p:nvSpPr>
          <p:cNvPr id="6" name="Rectangle 5"/>
          <p:cNvSpPr/>
          <p:nvPr/>
        </p:nvSpPr>
        <p:spPr>
          <a:xfrm rot="2381975">
            <a:off x="6431923" y="893931"/>
            <a:ext cx="268214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Amended Clause</a:t>
            </a:r>
            <a:endParaRPr lang="en-US" sz="2400" b="1" cap="none" spc="0" dirty="0">
              <a:ln/>
              <a:solidFill>
                <a:schemeClr val="accent4"/>
              </a:solidFill>
              <a:effectLst/>
            </a:endParaRPr>
          </a:p>
        </p:txBody>
      </p:sp>
    </p:spTree>
    <p:extLst>
      <p:ext uri="{BB962C8B-B14F-4D97-AF65-F5344CB8AC3E}">
        <p14:creationId xmlns:p14="http://schemas.microsoft.com/office/powerpoint/2010/main" val="38193775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103 – OVA Prevention and Management</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325714"/>
            <a:ext cx="7886700" cy="3714912"/>
          </a:xfrm>
        </p:spPr>
        <p:txBody>
          <a:bodyPr/>
          <a:lstStyle/>
          <a:p>
            <a:pPr indent="0">
              <a:buNone/>
            </a:pPr>
            <a:endParaRPr lang="en-US" sz="800" b="1" dirty="0" smtClean="0">
              <a:solidFill>
                <a:srgbClr val="0070C0"/>
              </a:solidFill>
            </a:endParaRPr>
          </a:p>
          <a:p>
            <a:pPr indent="0">
              <a:buNone/>
            </a:pPr>
            <a:r>
              <a:rPr lang="en-US" sz="2000" b="1" dirty="0">
                <a:solidFill>
                  <a:srgbClr val="0070C0"/>
                </a:solidFill>
              </a:rPr>
              <a:t>OVA REPORTING</a:t>
            </a:r>
          </a:p>
          <a:p>
            <a:pPr indent="0">
              <a:buNone/>
            </a:pPr>
            <a:r>
              <a:rPr lang="en-US" sz="2000" dirty="0">
                <a:solidFill>
                  <a:srgbClr val="0070C0"/>
                </a:solidFill>
              </a:rPr>
              <a:t>Employer required to provide </a:t>
            </a:r>
            <a:r>
              <a:rPr lang="en-US" sz="2000" dirty="0" err="1">
                <a:solidFill>
                  <a:srgbClr val="0070C0"/>
                </a:solidFill>
              </a:rPr>
              <a:t>standardised</a:t>
            </a:r>
            <a:r>
              <a:rPr lang="en-US" sz="2000" dirty="0">
                <a:solidFill>
                  <a:srgbClr val="0070C0"/>
                </a:solidFill>
              </a:rPr>
              <a:t> </a:t>
            </a:r>
            <a:r>
              <a:rPr lang="en-US" sz="2000" dirty="0" smtClean="0">
                <a:solidFill>
                  <a:srgbClr val="0070C0"/>
                </a:solidFill>
              </a:rPr>
              <a:t>information </a:t>
            </a:r>
            <a:r>
              <a:rPr lang="en-US" sz="2000" dirty="0">
                <a:solidFill>
                  <a:srgbClr val="0070C0"/>
                </a:solidFill>
              </a:rPr>
              <a:t>to OHS committee, including:</a:t>
            </a:r>
          </a:p>
          <a:p>
            <a:pPr marL="342900" indent="-342900"/>
            <a:r>
              <a:rPr lang="en-US" sz="2000" dirty="0">
                <a:solidFill>
                  <a:srgbClr val="0070C0"/>
                </a:solidFill>
              </a:rPr>
              <a:t>The number of code grey, code black and other </a:t>
            </a:r>
            <a:r>
              <a:rPr lang="en-US" sz="2000" dirty="0" smtClean="0">
                <a:solidFill>
                  <a:srgbClr val="0070C0"/>
                </a:solidFill>
              </a:rPr>
              <a:t>alerts </a:t>
            </a:r>
            <a:r>
              <a:rPr lang="en-US" sz="2000" dirty="0">
                <a:solidFill>
                  <a:srgbClr val="0070C0"/>
                </a:solidFill>
              </a:rPr>
              <a:t>relating to risk of violence,</a:t>
            </a:r>
          </a:p>
          <a:p>
            <a:pPr marL="342900" indent="-342900"/>
            <a:r>
              <a:rPr lang="en-US" sz="2000" dirty="0">
                <a:solidFill>
                  <a:srgbClr val="0070C0"/>
                </a:solidFill>
              </a:rPr>
              <a:t>The overall number of reported incidents of </a:t>
            </a:r>
            <a:r>
              <a:rPr lang="en-US" sz="2000" dirty="0" smtClean="0">
                <a:solidFill>
                  <a:srgbClr val="0070C0"/>
                </a:solidFill>
              </a:rPr>
              <a:t>OVA</a:t>
            </a:r>
            <a:r>
              <a:rPr lang="en-US" sz="2000" dirty="0">
                <a:solidFill>
                  <a:srgbClr val="0070C0"/>
                </a:solidFill>
              </a:rPr>
              <a:t>,</a:t>
            </a:r>
          </a:p>
          <a:p>
            <a:pPr marL="342900" indent="-342900"/>
            <a:r>
              <a:rPr lang="en-US" sz="2000" dirty="0">
                <a:solidFill>
                  <a:srgbClr val="0070C0"/>
                </a:solidFill>
              </a:rPr>
              <a:t>The number of incidents that have resulted in </a:t>
            </a:r>
            <a:r>
              <a:rPr lang="en-US" sz="2000" dirty="0" smtClean="0">
                <a:solidFill>
                  <a:srgbClr val="0070C0"/>
                </a:solidFill>
              </a:rPr>
              <a:t>injury </a:t>
            </a:r>
            <a:r>
              <a:rPr lang="en-US" sz="2000" dirty="0">
                <a:solidFill>
                  <a:srgbClr val="0070C0"/>
                </a:solidFill>
              </a:rPr>
              <a:t>to staff, patients and visitors and/or the </a:t>
            </a:r>
            <a:r>
              <a:rPr lang="en-US" sz="2000" dirty="0" smtClean="0">
                <a:solidFill>
                  <a:srgbClr val="0070C0"/>
                </a:solidFill>
              </a:rPr>
              <a:t>number </a:t>
            </a:r>
            <a:r>
              <a:rPr lang="en-US" sz="2000" dirty="0">
                <a:solidFill>
                  <a:srgbClr val="0070C0"/>
                </a:solidFill>
              </a:rPr>
              <a:t>of incidents that have resulted </a:t>
            </a:r>
            <a:r>
              <a:rPr lang="en-US" sz="2000" dirty="0" smtClean="0">
                <a:solidFill>
                  <a:srgbClr val="0070C0"/>
                </a:solidFill>
              </a:rPr>
              <a:t>in </a:t>
            </a:r>
            <a:r>
              <a:rPr lang="en-US" sz="2000" dirty="0">
                <a:solidFill>
                  <a:srgbClr val="0070C0"/>
                </a:solidFill>
              </a:rPr>
              <a:t>property damage where available,</a:t>
            </a:r>
          </a:p>
          <a:p>
            <a:pPr marL="342900" indent="-342900"/>
            <a:r>
              <a:rPr lang="en-US" sz="2000" dirty="0">
                <a:solidFill>
                  <a:srgbClr val="0070C0"/>
                </a:solidFill>
              </a:rPr>
              <a:t>Systematic recommendations and actions </a:t>
            </a:r>
            <a:r>
              <a:rPr lang="en-US" sz="2000" dirty="0" smtClean="0">
                <a:solidFill>
                  <a:srgbClr val="0070C0"/>
                </a:solidFill>
              </a:rPr>
              <a:t>affecting </a:t>
            </a:r>
            <a:r>
              <a:rPr lang="en-US" sz="2000" dirty="0">
                <a:solidFill>
                  <a:srgbClr val="0070C0"/>
                </a:solidFill>
              </a:rPr>
              <a:t>risk management and OVA.</a:t>
            </a:r>
          </a:p>
          <a:p>
            <a:pPr indent="0">
              <a:buNone/>
            </a:pPr>
            <a:endParaRPr lang="en-US" sz="2000" dirty="0">
              <a:solidFill>
                <a:srgbClr val="0070C0"/>
              </a:solidFill>
            </a:endParaRPr>
          </a:p>
          <a:p>
            <a:pPr marL="342900" indent="-342900"/>
            <a:endParaRPr lang="en-US" sz="1800" dirty="0" smtClean="0">
              <a:solidFill>
                <a:srgbClr val="0070C0"/>
              </a:solidFill>
            </a:endParaRPr>
          </a:p>
          <a:p>
            <a:pPr indent="0">
              <a:buNone/>
            </a:pPr>
            <a:endParaRPr lang="en-US" sz="2000" dirty="0">
              <a:solidFill>
                <a:srgbClr val="0070C0"/>
              </a:solidFill>
            </a:endParaRPr>
          </a:p>
          <a:p>
            <a:pPr indent="0">
              <a:buNone/>
            </a:pPr>
            <a:endParaRPr lang="en-US" sz="2000" dirty="0">
              <a:solidFill>
                <a:srgbClr val="0070C0"/>
              </a:solidFill>
            </a:endParaRPr>
          </a:p>
          <a:p>
            <a:pPr indent="0">
              <a:buNone/>
            </a:pPr>
            <a:endParaRPr lang="en-US" sz="600" dirty="0" smtClean="0">
              <a:solidFill>
                <a:srgbClr val="0070C0"/>
              </a:solidFill>
            </a:endParaRPr>
          </a:p>
          <a:p>
            <a:pPr indent="0">
              <a:buNone/>
            </a:pPr>
            <a:endParaRPr lang="en-US" sz="2000" dirty="0">
              <a:solidFill>
                <a:srgbClr val="0070C0"/>
              </a:solidFill>
            </a:endParaRPr>
          </a:p>
        </p:txBody>
      </p:sp>
      <p:sp>
        <p:nvSpPr>
          <p:cNvPr id="6" name="Rectangle 5"/>
          <p:cNvSpPr/>
          <p:nvPr/>
        </p:nvSpPr>
        <p:spPr>
          <a:xfrm rot="2381975">
            <a:off x="6774165" y="893931"/>
            <a:ext cx="1997663"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NEW Clause</a:t>
            </a:r>
            <a:endParaRPr lang="en-US" sz="2400" b="1" cap="none" spc="0" dirty="0">
              <a:ln/>
              <a:solidFill>
                <a:schemeClr val="accent4"/>
              </a:solidFill>
              <a:effectLst/>
            </a:endParaRPr>
          </a:p>
        </p:txBody>
      </p:sp>
    </p:spTree>
    <p:extLst>
      <p:ext uri="{BB962C8B-B14F-4D97-AF65-F5344CB8AC3E}">
        <p14:creationId xmlns:p14="http://schemas.microsoft.com/office/powerpoint/2010/main" val="384535129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104 – Worker’s              Compensation, Rehab &amp; RTW</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325714"/>
            <a:ext cx="7886700" cy="3714912"/>
          </a:xfrm>
        </p:spPr>
        <p:txBody>
          <a:bodyPr/>
          <a:lstStyle/>
          <a:p>
            <a:pPr indent="0">
              <a:buNone/>
            </a:pPr>
            <a:endParaRPr lang="en-US" sz="800" b="1" dirty="0" smtClean="0">
              <a:solidFill>
                <a:srgbClr val="0070C0"/>
              </a:solidFill>
            </a:endParaRPr>
          </a:p>
          <a:p>
            <a:pPr indent="0">
              <a:buNone/>
            </a:pPr>
            <a:r>
              <a:rPr lang="en-US" sz="2000" b="1" dirty="0">
                <a:solidFill>
                  <a:srgbClr val="0070C0"/>
                </a:solidFill>
              </a:rPr>
              <a:t>REPRESENTATIVE</a:t>
            </a:r>
          </a:p>
          <a:p>
            <a:pPr indent="0">
              <a:buNone/>
            </a:pPr>
            <a:r>
              <a:rPr lang="en-US" sz="2000" dirty="0" smtClean="0">
                <a:solidFill>
                  <a:srgbClr val="0070C0"/>
                </a:solidFill>
              </a:rPr>
              <a:t>Clarification </a:t>
            </a:r>
            <a:r>
              <a:rPr lang="en-US" sz="2000" dirty="0">
                <a:solidFill>
                  <a:srgbClr val="0070C0"/>
                </a:solidFill>
              </a:rPr>
              <a:t>of right to have representative </a:t>
            </a:r>
            <a:r>
              <a:rPr lang="en-US" sz="2000" dirty="0" smtClean="0">
                <a:solidFill>
                  <a:srgbClr val="0070C0"/>
                </a:solidFill>
              </a:rPr>
              <a:t>present during </a:t>
            </a:r>
            <a:r>
              <a:rPr lang="en-US" sz="2000" dirty="0">
                <a:solidFill>
                  <a:srgbClr val="0070C0"/>
                </a:solidFill>
              </a:rPr>
              <a:t>RTW process.</a:t>
            </a:r>
          </a:p>
          <a:p>
            <a:pPr indent="0">
              <a:buNone/>
            </a:pPr>
            <a:endParaRPr lang="en-US" sz="2000" b="1" dirty="0">
              <a:solidFill>
                <a:srgbClr val="0070C0"/>
              </a:solidFill>
            </a:endParaRPr>
          </a:p>
          <a:p>
            <a:pPr indent="0">
              <a:buNone/>
            </a:pPr>
            <a:r>
              <a:rPr lang="en-US" sz="2000" b="1" dirty="0">
                <a:solidFill>
                  <a:srgbClr val="0070C0"/>
                </a:solidFill>
              </a:rPr>
              <a:t>ATTENDANCE AT MEDICAL </a:t>
            </a:r>
            <a:r>
              <a:rPr lang="en-US" sz="2000" b="1" dirty="0" smtClean="0">
                <a:solidFill>
                  <a:srgbClr val="0070C0"/>
                </a:solidFill>
              </a:rPr>
              <a:t>APPOINTMENTS</a:t>
            </a:r>
          </a:p>
          <a:p>
            <a:pPr indent="0">
              <a:buNone/>
            </a:pPr>
            <a:r>
              <a:rPr lang="en-US" sz="2000" dirty="0">
                <a:solidFill>
                  <a:srgbClr val="0070C0"/>
                </a:solidFill>
              </a:rPr>
              <a:t>Exclusion of employers attending IME or </a:t>
            </a:r>
            <a:r>
              <a:rPr lang="en-US" sz="2000" dirty="0" smtClean="0">
                <a:solidFill>
                  <a:srgbClr val="0070C0"/>
                </a:solidFill>
              </a:rPr>
              <a:t>GP appointments </a:t>
            </a:r>
            <a:r>
              <a:rPr lang="en-US" sz="2000" dirty="0">
                <a:solidFill>
                  <a:srgbClr val="0070C0"/>
                </a:solidFill>
              </a:rPr>
              <a:t>– unless specifically requested by the  employee.</a:t>
            </a:r>
          </a:p>
          <a:p>
            <a:pPr indent="0">
              <a:buNone/>
            </a:pPr>
            <a:endParaRPr lang="en-US" sz="2000" b="1" dirty="0">
              <a:solidFill>
                <a:srgbClr val="0070C0"/>
              </a:solidFill>
            </a:endParaRPr>
          </a:p>
          <a:p>
            <a:pPr indent="0">
              <a:buNone/>
            </a:pPr>
            <a:endParaRPr lang="en-US" sz="2000" dirty="0">
              <a:solidFill>
                <a:srgbClr val="0070C0"/>
              </a:solidFill>
            </a:endParaRPr>
          </a:p>
          <a:p>
            <a:pPr marL="342900" indent="-342900"/>
            <a:endParaRPr lang="en-US" sz="1800" dirty="0" smtClean="0">
              <a:solidFill>
                <a:srgbClr val="0070C0"/>
              </a:solidFill>
            </a:endParaRPr>
          </a:p>
          <a:p>
            <a:pPr indent="0">
              <a:buNone/>
            </a:pPr>
            <a:endParaRPr lang="en-US" sz="2000" dirty="0">
              <a:solidFill>
                <a:srgbClr val="0070C0"/>
              </a:solidFill>
            </a:endParaRPr>
          </a:p>
          <a:p>
            <a:pPr indent="0">
              <a:buNone/>
            </a:pPr>
            <a:endParaRPr lang="en-US" sz="2000" dirty="0">
              <a:solidFill>
                <a:srgbClr val="0070C0"/>
              </a:solidFill>
            </a:endParaRPr>
          </a:p>
          <a:p>
            <a:pPr indent="0">
              <a:buNone/>
            </a:pPr>
            <a:endParaRPr lang="en-US" sz="600" dirty="0" smtClean="0">
              <a:solidFill>
                <a:srgbClr val="0070C0"/>
              </a:solidFill>
            </a:endParaRPr>
          </a:p>
          <a:p>
            <a:pPr indent="0">
              <a:buNone/>
            </a:pPr>
            <a:endParaRPr lang="en-US" sz="2000" dirty="0">
              <a:solidFill>
                <a:srgbClr val="0070C0"/>
              </a:solidFill>
            </a:endParaRPr>
          </a:p>
        </p:txBody>
      </p:sp>
      <p:sp>
        <p:nvSpPr>
          <p:cNvPr id="6" name="Rectangle 5"/>
          <p:cNvSpPr/>
          <p:nvPr/>
        </p:nvSpPr>
        <p:spPr>
          <a:xfrm rot="2381975">
            <a:off x="6477194" y="937872"/>
            <a:ext cx="268214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Amended Clause</a:t>
            </a:r>
            <a:endParaRPr lang="en-US" sz="2400" b="1" cap="none" spc="0" dirty="0">
              <a:ln/>
              <a:solidFill>
                <a:schemeClr val="accent4"/>
              </a:solidFill>
              <a:effectLst/>
            </a:endParaRPr>
          </a:p>
        </p:txBody>
      </p:sp>
    </p:spTree>
    <p:extLst>
      <p:ext uri="{BB962C8B-B14F-4D97-AF65-F5344CB8AC3E}">
        <p14:creationId xmlns:p14="http://schemas.microsoft.com/office/powerpoint/2010/main" val="263230303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045001"/>
            <a:ext cx="6959112" cy="3173914"/>
          </a:xfrm>
        </p:spPr>
        <p:txBody>
          <a:bodyPr/>
          <a:lstStyle/>
          <a:p>
            <a:r>
              <a:rPr lang="en-AU" sz="3600" dirty="0" smtClean="0"/>
              <a:t>Part </a:t>
            </a:r>
            <a:r>
              <a:rPr lang="en-AU" sz="3600" dirty="0"/>
              <a:t>L</a:t>
            </a:r>
            <a:r>
              <a:rPr lang="en-AU" sz="3600" dirty="0" smtClean="0"/>
              <a:t> – Interaction with Safe Patient Care Act and Related Matters</a:t>
            </a:r>
            <a:br>
              <a:rPr lang="en-AU" sz="3600" dirty="0" smtClean="0"/>
            </a:br>
            <a:r>
              <a:rPr lang="en-AU" sz="3600" dirty="0"/>
              <a:t/>
            </a:r>
            <a:br>
              <a:rPr lang="en-AU" sz="3600" dirty="0"/>
            </a:br>
            <a:r>
              <a:rPr lang="en-AU" sz="2400" dirty="0" smtClean="0"/>
              <a:t/>
            </a:r>
            <a:br>
              <a:rPr lang="en-AU" sz="2400" dirty="0" smtClean="0"/>
            </a:br>
            <a:endParaRPr lang="en-AU" sz="2400" dirty="0"/>
          </a:p>
        </p:txBody>
      </p:sp>
      <p:sp>
        <p:nvSpPr>
          <p:cNvPr id="3" name="TextBox 2"/>
          <p:cNvSpPr txBox="1"/>
          <p:nvPr/>
        </p:nvSpPr>
        <p:spPr>
          <a:xfrm>
            <a:off x="658466" y="3259248"/>
            <a:ext cx="8349732" cy="1815882"/>
          </a:xfrm>
          <a:prstGeom prst="rect">
            <a:avLst/>
          </a:prstGeom>
          <a:noFill/>
        </p:spPr>
        <p:txBody>
          <a:bodyPr wrap="square" rtlCol="0">
            <a:spAutoFit/>
          </a:bodyPr>
          <a:lstStyle/>
          <a:p>
            <a:r>
              <a:rPr lang="en-US" sz="2800" dirty="0">
                <a:solidFill>
                  <a:schemeClr val="bg1"/>
                </a:solidFill>
                <a:latin typeface="Helvetica" panose="020B0604020202020204" pitchFamily="34" charset="0"/>
                <a:cs typeface="Helvetica" panose="020B0604020202020204" pitchFamily="34" charset="0"/>
              </a:rPr>
              <a:t>This part covers:</a:t>
            </a:r>
          </a:p>
          <a:p>
            <a:pPr marL="457200" indent="-45720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Interaction with the Safe Patient Care  Act</a:t>
            </a:r>
          </a:p>
          <a:p>
            <a:pPr marL="457200" indent="-45720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Undergraduate Employment Models</a:t>
            </a:r>
          </a:p>
          <a:p>
            <a:pPr marL="457200" indent="-45720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Midwifery Continuity of Care Models</a:t>
            </a:r>
          </a:p>
        </p:txBody>
      </p:sp>
    </p:spTree>
    <p:extLst>
      <p:ext uri="{BB962C8B-B14F-4D97-AF65-F5344CB8AC3E}">
        <p14:creationId xmlns:p14="http://schemas.microsoft.com/office/powerpoint/2010/main" val="28036612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106 – Undergraduate            Employment Models</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325714"/>
            <a:ext cx="7886700" cy="3714912"/>
          </a:xfrm>
        </p:spPr>
        <p:txBody>
          <a:bodyPr/>
          <a:lstStyle/>
          <a:p>
            <a:pPr indent="0">
              <a:buNone/>
            </a:pPr>
            <a:endParaRPr lang="en-US" sz="800" b="1" dirty="0" smtClean="0">
              <a:solidFill>
                <a:srgbClr val="0070C0"/>
              </a:solidFill>
            </a:endParaRPr>
          </a:p>
          <a:p>
            <a:pPr indent="0">
              <a:buNone/>
            </a:pPr>
            <a:r>
              <a:rPr lang="en-US" sz="2000" b="1" dirty="0">
                <a:solidFill>
                  <a:srgbClr val="0070C0"/>
                </a:solidFill>
              </a:rPr>
              <a:t>INCLUSION OF SEPARATE RUSOM  MODEL</a:t>
            </a:r>
          </a:p>
          <a:p>
            <a:pPr indent="0">
              <a:buNone/>
            </a:pPr>
            <a:endParaRPr lang="en-US" sz="2000" b="1" dirty="0" smtClean="0">
              <a:solidFill>
                <a:srgbClr val="0070C0"/>
              </a:solidFill>
            </a:endParaRPr>
          </a:p>
          <a:p>
            <a:pPr indent="0">
              <a:buNone/>
            </a:pPr>
            <a:r>
              <a:rPr lang="en-US" sz="2000" b="1" dirty="0" smtClean="0">
                <a:solidFill>
                  <a:srgbClr val="0070C0"/>
                </a:solidFill>
              </a:rPr>
              <a:t>PAYMENT </a:t>
            </a:r>
            <a:r>
              <a:rPr lang="en-US" sz="2000" b="1" dirty="0">
                <a:solidFill>
                  <a:srgbClr val="0070C0"/>
                </a:solidFill>
              </a:rPr>
              <a:t>OF RUSON/M </a:t>
            </a:r>
            <a:endParaRPr lang="en-US" sz="2000" b="1" dirty="0" smtClean="0">
              <a:solidFill>
                <a:srgbClr val="0070C0"/>
              </a:solidFill>
            </a:endParaRPr>
          </a:p>
          <a:p>
            <a:pPr indent="0">
              <a:buNone/>
            </a:pPr>
            <a:r>
              <a:rPr lang="en-US" sz="2000" dirty="0" smtClean="0">
                <a:solidFill>
                  <a:srgbClr val="0070C0"/>
                </a:solidFill>
              </a:rPr>
              <a:t>- Clarification  </a:t>
            </a:r>
            <a:r>
              <a:rPr lang="en-US" sz="2000" dirty="0">
                <a:solidFill>
                  <a:srgbClr val="0070C0"/>
                </a:solidFill>
              </a:rPr>
              <a:t>that year of payment is not subject to  the standard 24 hours/3 shifts per week  test.</a:t>
            </a:r>
          </a:p>
          <a:p>
            <a:pPr marL="342900" indent="-342900"/>
            <a:r>
              <a:rPr lang="en-US" sz="2000" dirty="0">
                <a:solidFill>
                  <a:srgbClr val="0070C0"/>
                </a:solidFill>
              </a:rPr>
              <a:t>RUSON/M Year 1 – 75%</a:t>
            </a:r>
          </a:p>
          <a:p>
            <a:pPr marL="342900" indent="-342900"/>
            <a:r>
              <a:rPr lang="en-US" sz="2000" dirty="0">
                <a:solidFill>
                  <a:srgbClr val="0070C0"/>
                </a:solidFill>
              </a:rPr>
              <a:t>RUSON/M Year 2 – 80%</a:t>
            </a:r>
          </a:p>
          <a:p>
            <a:pPr marL="342900" indent="-342900"/>
            <a:r>
              <a:rPr lang="en-US" sz="2000" dirty="0">
                <a:solidFill>
                  <a:srgbClr val="0070C0"/>
                </a:solidFill>
              </a:rPr>
              <a:t>RUSON/M Year 3 – 85%</a:t>
            </a:r>
          </a:p>
          <a:p>
            <a:pPr indent="0">
              <a:buNone/>
            </a:pPr>
            <a:endParaRPr lang="en-US" sz="2000" b="1" dirty="0">
              <a:solidFill>
                <a:srgbClr val="0070C0"/>
              </a:solidFill>
            </a:endParaRPr>
          </a:p>
          <a:p>
            <a:pPr indent="0">
              <a:buNone/>
            </a:pPr>
            <a:endParaRPr lang="en-US" sz="2000" dirty="0">
              <a:solidFill>
                <a:srgbClr val="0070C0"/>
              </a:solidFill>
            </a:endParaRPr>
          </a:p>
          <a:p>
            <a:pPr marL="342900" indent="-342900"/>
            <a:endParaRPr lang="en-US" sz="1800" dirty="0" smtClean="0">
              <a:solidFill>
                <a:srgbClr val="0070C0"/>
              </a:solidFill>
            </a:endParaRPr>
          </a:p>
          <a:p>
            <a:pPr indent="0">
              <a:buNone/>
            </a:pPr>
            <a:endParaRPr lang="en-US" sz="2000" dirty="0">
              <a:solidFill>
                <a:srgbClr val="0070C0"/>
              </a:solidFill>
            </a:endParaRPr>
          </a:p>
          <a:p>
            <a:pPr indent="0">
              <a:buNone/>
            </a:pPr>
            <a:endParaRPr lang="en-US" sz="2000" dirty="0">
              <a:solidFill>
                <a:srgbClr val="0070C0"/>
              </a:solidFill>
            </a:endParaRPr>
          </a:p>
          <a:p>
            <a:pPr indent="0">
              <a:buNone/>
            </a:pPr>
            <a:endParaRPr lang="en-US" sz="600" dirty="0" smtClean="0">
              <a:solidFill>
                <a:srgbClr val="0070C0"/>
              </a:solidFill>
            </a:endParaRPr>
          </a:p>
          <a:p>
            <a:pPr indent="0">
              <a:buNone/>
            </a:pPr>
            <a:endParaRPr lang="en-US" sz="2000" dirty="0">
              <a:solidFill>
                <a:srgbClr val="0070C0"/>
              </a:solidFill>
            </a:endParaRPr>
          </a:p>
        </p:txBody>
      </p:sp>
      <p:sp>
        <p:nvSpPr>
          <p:cNvPr id="6" name="Rectangle 5"/>
          <p:cNvSpPr/>
          <p:nvPr/>
        </p:nvSpPr>
        <p:spPr>
          <a:xfrm rot="2381975">
            <a:off x="6819436" y="937872"/>
            <a:ext cx="1997663"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NEW Clause</a:t>
            </a:r>
            <a:endParaRPr lang="en-US" sz="2400" b="1" cap="none" spc="0" dirty="0">
              <a:ln/>
              <a:solidFill>
                <a:schemeClr val="accent4"/>
              </a:solidFill>
              <a:effectLst/>
            </a:endParaRPr>
          </a:p>
        </p:txBody>
      </p:sp>
    </p:spTree>
    <p:extLst>
      <p:ext uri="{BB962C8B-B14F-4D97-AF65-F5344CB8AC3E}">
        <p14:creationId xmlns:p14="http://schemas.microsoft.com/office/powerpoint/2010/main" val="362994349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045001"/>
            <a:ext cx="6959112" cy="3173914"/>
          </a:xfrm>
        </p:spPr>
        <p:txBody>
          <a:bodyPr/>
          <a:lstStyle/>
          <a:p>
            <a:r>
              <a:rPr lang="en-AU" sz="3600" dirty="0" smtClean="0"/>
              <a:t>Appendices</a:t>
            </a:r>
            <a:br>
              <a:rPr lang="en-AU" sz="3600" dirty="0" smtClean="0"/>
            </a:br>
            <a:r>
              <a:rPr lang="en-AU" sz="3600" dirty="0"/>
              <a:t/>
            </a:r>
            <a:br>
              <a:rPr lang="en-AU" sz="3600" dirty="0"/>
            </a:br>
            <a:r>
              <a:rPr lang="en-AU" sz="2400" dirty="0" smtClean="0"/>
              <a:t/>
            </a:r>
            <a:br>
              <a:rPr lang="en-AU" sz="2400" dirty="0" smtClean="0"/>
            </a:br>
            <a:endParaRPr lang="en-AU" sz="2400" dirty="0"/>
          </a:p>
        </p:txBody>
      </p:sp>
      <p:sp>
        <p:nvSpPr>
          <p:cNvPr id="3" name="TextBox 2"/>
          <p:cNvSpPr txBox="1"/>
          <p:nvPr/>
        </p:nvSpPr>
        <p:spPr>
          <a:xfrm>
            <a:off x="658466" y="3259248"/>
            <a:ext cx="8349732" cy="2246769"/>
          </a:xfrm>
          <a:prstGeom prst="rect">
            <a:avLst/>
          </a:prstGeom>
          <a:noFill/>
        </p:spPr>
        <p:txBody>
          <a:bodyPr wrap="square" rtlCol="0">
            <a:spAutoFit/>
          </a:bodyPr>
          <a:lstStyle/>
          <a:p>
            <a:r>
              <a:rPr lang="en-US" sz="2800" dirty="0">
                <a:solidFill>
                  <a:schemeClr val="bg1"/>
                </a:solidFill>
                <a:latin typeface="Helvetica" panose="020B0604020202020204" pitchFamily="34" charset="0"/>
                <a:cs typeface="Helvetica" panose="020B0604020202020204" pitchFamily="34" charset="0"/>
              </a:rPr>
              <a:t>This part covers:</a:t>
            </a:r>
          </a:p>
          <a:p>
            <a:pPr marL="457200" indent="-45720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Wages and Allowances</a:t>
            </a:r>
          </a:p>
          <a:p>
            <a:pPr marL="457200" indent="-45720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Letter of Appointment</a:t>
            </a:r>
          </a:p>
          <a:p>
            <a:pPr marL="457200" indent="-45720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Template Certificate of Service</a:t>
            </a:r>
          </a:p>
          <a:p>
            <a:pPr marL="457200" indent="-457200">
              <a:buFont typeface="Arial" panose="020B0604020202020204" pitchFamily="34" charset="0"/>
              <a:buChar char="•"/>
            </a:pPr>
            <a:r>
              <a:rPr lang="en-US" sz="2800" dirty="0">
                <a:solidFill>
                  <a:schemeClr val="bg1"/>
                </a:solidFill>
                <a:latin typeface="Helvetica" panose="020B0604020202020204" pitchFamily="34" charset="0"/>
                <a:cs typeface="Helvetica" panose="020B0604020202020204" pitchFamily="34" charset="0"/>
              </a:rPr>
              <a:t>NM5 and Above</a:t>
            </a:r>
          </a:p>
        </p:txBody>
      </p:sp>
    </p:spTree>
    <p:extLst>
      <p:ext uri="{BB962C8B-B14F-4D97-AF65-F5344CB8AC3E}">
        <p14:creationId xmlns:p14="http://schemas.microsoft.com/office/powerpoint/2010/main" val="2951348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Clause 10A – Gender Based </a:t>
            </a:r>
            <a:br>
              <a:rPr lang="en-AU" dirty="0" smtClean="0">
                <a:solidFill>
                  <a:schemeClr val="tx1">
                    <a:lumMod val="90000"/>
                    <a:lumOff val="10000"/>
                  </a:schemeClr>
                </a:solidFill>
              </a:rPr>
            </a:br>
            <a:r>
              <a:rPr lang="en-AU" dirty="0">
                <a:solidFill>
                  <a:schemeClr val="tx1">
                    <a:lumMod val="90000"/>
                    <a:lumOff val="10000"/>
                  </a:schemeClr>
                </a:solidFill>
              </a:rPr>
              <a:t> </a:t>
            </a:r>
            <a:r>
              <a:rPr lang="en-AU" dirty="0" smtClean="0">
                <a:solidFill>
                  <a:schemeClr val="tx1">
                    <a:lumMod val="90000"/>
                    <a:lumOff val="10000"/>
                  </a:schemeClr>
                </a:solidFill>
              </a:rPr>
              <a:t>                      Discrimination</a:t>
            </a:r>
            <a:br>
              <a:rPr lang="en-AU" dirty="0" smtClean="0">
                <a:solidFill>
                  <a:schemeClr val="tx1">
                    <a:lumMod val="90000"/>
                    <a:lumOff val="10000"/>
                  </a:schemeClr>
                </a:solidFill>
              </a:rPr>
            </a:br>
            <a:r>
              <a:rPr lang="en-AU" dirty="0">
                <a:solidFill>
                  <a:schemeClr val="tx1">
                    <a:lumMod val="90000"/>
                    <a:lumOff val="10000"/>
                  </a:schemeClr>
                </a:solidFill>
              </a:rPr>
              <a:t> </a:t>
            </a:r>
            <a:r>
              <a:rPr lang="en-AU" dirty="0" smtClean="0">
                <a:solidFill>
                  <a:schemeClr val="tx1">
                    <a:lumMod val="90000"/>
                    <a:lumOff val="10000"/>
                  </a:schemeClr>
                </a:solidFill>
              </a:rPr>
              <a:t>                           </a:t>
            </a:r>
            <a:endParaRPr lang="en-AU" dirty="0">
              <a:solidFill>
                <a:schemeClr val="tx1">
                  <a:lumMod val="90000"/>
                  <a:lumOff val="10000"/>
                </a:schemeClr>
              </a:solidFill>
            </a:endParaRPr>
          </a:p>
        </p:txBody>
      </p:sp>
      <p:sp>
        <p:nvSpPr>
          <p:cNvPr id="3" name="Content Placeholder 2"/>
          <p:cNvSpPr>
            <a:spLocks noGrp="1"/>
          </p:cNvSpPr>
          <p:nvPr>
            <p:ph idx="1"/>
          </p:nvPr>
        </p:nvSpPr>
        <p:spPr/>
        <p:txBody>
          <a:bodyPr/>
          <a:lstStyle/>
          <a:p>
            <a:pPr marL="342900" indent="-342900"/>
            <a:endParaRPr lang="en-US" sz="2000" dirty="0" smtClean="0">
              <a:solidFill>
                <a:srgbClr val="0070C0"/>
              </a:solidFill>
            </a:endParaRPr>
          </a:p>
          <a:p>
            <a:pPr indent="0">
              <a:buNone/>
            </a:pPr>
            <a:r>
              <a:rPr lang="en-US" sz="2000" dirty="0">
                <a:solidFill>
                  <a:srgbClr val="0070C0"/>
                </a:solidFill>
              </a:rPr>
              <a:t>An industry level standing committee of  representative CEOs  (or their  nominees), DH, ANMF and VHIA to:</a:t>
            </a:r>
          </a:p>
          <a:p>
            <a:pPr marL="342900" indent="-342900"/>
            <a:r>
              <a:rPr lang="en-US" sz="2000" dirty="0">
                <a:solidFill>
                  <a:srgbClr val="0070C0"/>
                </a:solidFill>
              </a:rPr>
              <a:t>review gender audit results,</a:t>
            </a:r>
          </a:p>
          <a:p>
            <a:pPr marL="342900" indent="-342900"/>
            <a:r>
              <a:rPr lang="en-US" sz="2000" dirty="0">
                <a:solidFill>
                  <a:srgbClr val="0070C0"/>
                </a:solidFill>
              </a:rPr>
              <a:t>promote gender equity initiatives,  and</a:t>
            </a:r>
          </a:p>
          <a:p>
            <a:pPr marL="342900" indent="-342900"/>
            <a:r>
              <a:rPr lang="en-US" sz="2000" dirty="0">
                <a:solidFill>
                  <a:srgbClr val="0070C0"/>
                </a:solidFill>
              </a:rPr>
              <a:t>Identify and address any gender pay  gaps in the public sector  organisation.</a:t>
            </a:r>
          </a:p>
          <a:p>
            <a:pPr indent="0">
              <a:buNone/>
            </a:pPr>
            <a:endParaRPr lang="en-US" sz="2000" dirty="0">
              <a:solidFill>
                <a:srgbClr val="0070C0"/>
              </a:solidFill>
            </a:endParaRPr>
          </a:p>
        </p:txBody>
      </p:sp>
      <p:sp>
        <p:nvSpPr>
          <p:cNvPr id="4" name="Rectangle 3"/>
          <p:cNvSpPr/>
          <p:nvPr/>
        </p:nvSpPr>
        <p:spPr>
          <a:xfrm rot="1259055">
            <a:off x="6501268" y="842978"/>
            <a:ext cx="1997662"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smtClean="0">
                <a:ln/>
                <a:solidFill>
                  <a:schemeClr val="accent4"/>
                </a:solidFill>
                <a:effectLst/>
              </a:rPr>
              <a:t>NEW Clause</a:t>
            </a:r>
            <a:endParaRPr lang="en-US" sz="2400" b="1" cap="none" spc="0" dirty="0">
              <a:ln/>
              <a:solidFill>
                <a:schemeClr val="accent4"/>
              </a:solidFill>
              <a:effectLst/>
            </a:endParaRPr>
          </a:p>
        </p:txBody>
      </p:sp>
    </p:spTree>
    <p:extLst>
      <p:ext uri="{BB962C8B-B14F-4D97-AF65-F5344CB8AC3E}">
        <p14:creationId xmlns:p14="http://schemas.microsoft.com/office/powerpoint/2010/main" val="16078802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Appendix 2 – Wages &amp; Allowances</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325714"/>
            <a:ext cx="7886700" cy="3714912"/>
          </a:xfrm>
        </p:spPr>
        <p:txBody>
          <a:bodyPr/>
          <a:lstStyle/>
          <a:p>
            <a:pPr indent="0">
              <a:buNone/>
            </a:pPr>
            <a:endParaRPr lang="en-US" sz="800" b="1" dirty="0" smtClean="0">
              <a:solidFill>
                <a:srgbClr val="0070C0"/>
              </a:solidFill>
            </a:endParaRPr>
          </a:p>
          <a:p>
            <a:pPr indent="0">
              <a:buNone/>
            </a:pPr>
            <a:r>
              <a:rPr lang="en-US" sz="2000" b="1" dirty="0">
                <a:solidFill>
                  <a:srgbClr val="0070C0"/>
                </a:solidFill>
              </a:rPr>
              <a:t>WAGES AND ALLOWANCES INCREASES</a:t>
            </a:r>
          </a:p>
          <a:p>
            <a:pPr marL="342900" indent="-342900"/>
            <a:r>
              <a:rPr lang="en-US" sz="2000" dirty="0">
                <a:solidFill>
                  <a:srgbClr val="0070C0"/>
                </a:solidFill>
              </a:rPr>
              <a:t>3% - 1 December 2020</a:t>
            </a:r>
          </a:p>
          <a:p>
            <a:pPr marL="342900" indent="-342900"/>
            <a:r>
              <a:rPr lang="en-US" sz="2000" dirty="0">
                <a:solidFill>
                  <a:srgbClr val="0070C0"/>
                </a:solidFill>
              </a:rPr>
              <a:t>3% - 1 December 2021</a:t>
            </a:r>
          </a:p>
          <a:p>
            <a:pPr marL="342900" indent="-342900"/>
            <a:r>
              <a:rPr lang="en-US" sz="2000" dirty="0">
                <a:solidFill>
                  <a:srgbClr val="0070C0"/>
                </a:solidFill>
              </a:rPr>
              <a:t>3% - 1 December 2022</a:t>
            </a:r>
          </a:p>
          <a:p>
            <a:pPr indent="0">
              <a:buNone/>
            </a:pPr>
            <a:endParaRPr lang="en-US" sz="2000" b="1" dirty="0">
              <a:solidFill>
                <a:srgbClr val="0070C0"/>
              </a:solidFill>
            </a:endParaRPr>
          </a:p>
          <a:p>
            <a:pPr indent="0">
              <a:buNone/>
            </a:pPr>
            <a:r>
              <a:rPr lang="en-US" sz="2000" b="1" dirty="0">
                <a:solidFill>
                  <a:srgbClr val="0070C0"/>
                </a:solidFill>
              </a:rPr>
              <a:t>RESIDENTIAL AGED CARE LOADINGS </a:t>
            </a:r>
            <a:r>
              <a:rPr lang="en-US" sz="2000" dirty="0" smtClean="0">
                <a:solidFill>
                  <a:srgbClr val="0070C0"/>
                </a:solidFill>
              </a:rPr>
              <a:t>– rolled </a:t>
            </a:r>
            <a:r>
              <a:rPr lang="en-US" sz="2000" dirty="0">
                <a:solidFill>
                  <a:srgbClr val="0070C0"/>
                </a:solidFill>
              </a:rPr>
              <a:t>into base rates.</a:t>
            </a:r>
          </a:p>
          <a:p>
            <a:pPr indent="0">
              <a:buNone/>
            </a:pPr>
            <a:endParaRPr lang="en-US" sz="2000" b="1" dirty="0">
              <a:solidFill>
                <a:srgbClr val="0070C0"/>
              </a:solidFill>
            </a:endParaRPr>
          </a:p>
          <a:p>
            <a:pPr indent="0">
              <a:buNone/>
            </a:pPr>
            <a:endParaRPr lang="en-US" sz="2000" dirty="0">
              <a:solidFill>
                <a:srgbClr val="0070C0"/>
              </a:solidFill>
            </a:endParaRPr>
          </a:p>
          <a:p>
            <a:pPr marL="342900" indent="-342900"/>
            <a:endParaRPr lang="en-US" sz="1800" dirty="0" smtClean="0">
              <a:solidFill>
                <a:srgbClr val="0070C0"/>
              </a:solidFill>
            </a:endParaRPr>
          </a:p>
          <a:p>
            <a:pPr indent="0">
              <a:buNone/>
            </a:pPr>
            <a:endParaRPr lang="en-US" sz="2000" dirty="0">
              <a:solidFill>
                <a:srgbClr val="0070C0"/>
              </a:solidFill>
            </a:endParaRPr>
          </a:p>
          <a:p>
            <a:pPr indent="0">
              <a:buNone/>
            </a:pPr>
            <a:endParaRPr lang="en-US" sz="2000" dirty="0">
              <a:solidFill>
                <a:srgbClr val="0070C0"/>
              </a:solidFill>
            </a:endParaRPr>
          </a:p>
          <a:p>
            <a:pPr indent="0">
              <a:buNone/>
            </a:pPr>
            <a:endParaRPr lang="en-US" sz="600" dirty="0" smtClean="0">
              <a:solidFill>
                <a:srgbClr val="0070C0"/>
              </a:solidFill>
            </a:endParaRPr>
          </a:p>
          <a:p>
            <a:pPr indent="0">
              <a:buNone/>
            </a:pPr>
            <a:endParaRPr lang="en-US" sz="2000" dirty="0">
              <a:solidFill>
                <a:srgbClr val="0070C0"/>
              </a:solidFill>
            </a:endParaRPr>
          </a:p>
        </p:txBody>
      </p:sp>
      <p:sp>
        <p:nvSpPr>
          <p:cNvPr id="6" name="Rectangle 5"/>
          <p:cNvSpPr/>
          <p:nvPr/>
        </p:nvSpPr>
        <p:spPr>
          <a:xfrm rot="2381975">
            <a:off x="6623652" y="937870"/>
            <a:ext cx="268214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Amended Clause</a:t>
            </a:r>
            <a:endParaRPr lang="en-US" sz="2400" b="1" cap="none" spc="0" dirty="0">
              <a:ln/>
              <a:solidFill>
                <a:schemeClr val="accent4"/>
              </a:solidFill>
              <a:effectLst/>
            </a:endParaRPr>
          </a:p>
        </p:txBody>
      </p:sp>
    </p:spTree>
    <p:extLst>
      <p:ext uri="{BB962C8B-B14F-4D97-AF65-F5344CB8AC3E}">
        <p14:creationId xmlns:p14="http://schemas.microsoft.com/office/powerpoint/2010/main" val="390123142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Appendix 3 – Letter of Appointment</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325714"/>
            <a:ext cx="7886700" cy="3714912"/>
          </a:xfrm>
        </p:spPr>
        <p:txBody>
          <a:bodyPr/>
          <a:lstStyle/>
          <a:p>
            <a:pPr indent="0">
              <a:buNone/>
            </a:pPr>
            <a:endParaRPr lang="en-US" sz="800" b="1" dirty="0" smtClean="0">
              <a:solidFill>
                <a:srgbClr val="0070C0"/>
              </a:solidFill>
            </a:endParaRPr>
          </a:p>
          <a:p>
            <a:pPr indent="0">
              <a:buNone/>
            </a:pPr>
            <a:r>
              <a:rPr lang="en-US" sz="2000" b="1" dirty="0">
                <a:solidFill>
                  <a:srgbClr val="0070C0"/>
                </a:solidFill>
              </a:rPr>
              <a:t>ADDITIONAL REQUIREMENTS</a:t>
            </a:r>
          </a:p>
          <a:p>
            <a:pPr marL="342900" indent="-342900"/>
            <a:r>
              <a:rPr lang="en-US" sz="2000" dirty="0">
                <a:solidFill>
                  <a:srgbClr val="0070C0"/>
                </a:solidFill>
              </a:rPr>
              <a:t>Classification</a:t>
            </a:r>
          </a:p>
          <a:p>
            <a:pPr marL="342900" indent="-342900"/>
            <a:r>
              <a:rPr lang="en-US" sz="2000" dirty="0">
                <a:solidFill>
                  <a:srgbClr val="0070C0"/>
                </a:solidFill>
              </a:rPr>
              <a:t>Position Title</a:t>
            </a:r>
          </a:p>
          <a:p>
            <a:pPr marL="342900" indent="-342900"/>
            <a:r>
              <a:rPr lang="en-US" sz="2000" dirty="0">
                <a:solidFill>
                  <a:srgbClr val="0070C0"/>
                </a:solidFill>
              </a:rPr>
              <a:t>Written confirmation of changes</a:t>
            </a:r>
          </a:p>
          <a:p>
            <a:pPr indent="0">
              <a:buNone/>
            </a:pPr>
            <a:endParaRPr lang="en-US" sz="2000" b="1" dirty="0">
              <a:solidFill>
                <a:srgbClr val="0070C0"/>
              </a:solidFill>
            </a:endParaRPr>
          </a:p>
          <a:p>
            <a:pPr indent="0">
              <a:buNone/>
            </a:pPr>
            <a:endParaRPr lang="en-US" sz="2000" dirty="0">
              <a:solidFill>
                <a:srgbClr val="0070C0"/>
              </a:solidFill>
            </a:endParaRPr>
          </a:p>
          <a:p>
            <a:pPr marL="342900" indent="-342900"/>
            <a:endParaRPr lang="en-US" sz="1800" dirty="0" smtClean="0">
              <a:solidFill>
                <a:srgbClr val="0070C0"/>
              </a:solidFill>
            </a:endParaRPr>
          </a:p>
          <a:p>
            <a:pPr indent="0">
              <a:buNone/>
            </a:pPr>
            <a:endParaRPr lang="en-US" sz="2000" dirty="0">
              <a:solidFill>
                <a:srgbClr val="0070C0"/>
              </a:solidFill>
            </a:endParaRPr>
          </a:p>
          <a:p>
            <a:pPr indent="0">
              <a:buNone/>
            </a:pPr>
            <a:endParaRPr lang="en-US" sz="2000" dirty="0">
              <a:solidFill>
                <a:srgbClr val="0070C0"/>
              </a:solidFill>
            </a:endParaRPr>
          </a:p>
          <a:p>
            <a:pPr indent="0">
              <a:buNone/>
            </a:pPr>
            <a:endParaRPr lang="en-US" sz="600" dirty="0" smtClean="0">
              <a:solidFill>
                <a:srgbClr val="0070C0"/>
              </a:solidFill>
            </a:endParaRPr>
          </a:p>
          <a:p>
            <a:pPr indent="0">
              <a:buNone/>
            </a:pPr>
            <a:endParaRPr lang="en-US" sz="2000" dirty="0">
              <a:solidFill>
                <a:srgbClr val="0070C0"/>
              </a:solidFill>
            </a:endParaRPr>
          </a:p>
        </p:txBody>
      </p:sp>
      <p:sp>
        <p:nvSpPr>
          <p:cNvPr id="6" name="Rectangle 5"/>
          <p:cNvSpPr/>
          <p:nvPr/>
        </p:nvSpPr>
        <p:spPr>
          <a:xfrm rot="2381975">
            <a:off x="6623652" y="937870"/>
            <a:ext cx="268214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Amended Clause</a:t>
            </a:r>
            <a:endParaRPr lang="en-US" sz="2400" b="1" cap="none" spc="0" dirty="0">
              <a:ln/>
              <a:solidFill>
                <a:schemeClr val="accent4"/>
              </a:solidFill>
              <a:effectLst/>
            </a:endParaRPr>
          </a:p>
        </p:txBody>
      </p:sp>
    </p:spTree>
    <p:extLst>
      <p:ext uri="{BB962C8B-B14F-4D97-AF65-F5344CB8AC3E}">
        <p14:creationId xmlns:p14="http://schemas.microsoft.com/office/powerpoint/2010/main" val="230143918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Appendix 6 – Template Certificate              of Service</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325714"/>
            <a:ext cx="7886700" cy="3714912"/>
          </a:xfrm>
        </p:spPr>
        <p:txBody>
          <a:bodyPr/>
          <a:lstStyle/>
          <a:p>
            <a:pPr indent="0">
              <a:buNone/>
            </a:pPr>
            <a:endParaRPr lang="en-US" sz="800" b="1" dirty="0" smtClean="0">
              <a:solidFill>
                <a:srgbClr val="0070C0"/>
              </a:solidFill>
            </a:endParaRPr>
          </a:p>
          <a:p>
            <a:pPr indent="0">
              <a:buNone/>
            </a:pPr>
            <a:r>
              <a:rPr lang="en-US" sz="2000" b="1" dirty="0">
                <a:solidFill>
                  <a:srgbClr val="0070C0"/>
                </a:solidFill>
              </a:rPr>
              <a:t>ADDITIONAL REQUIREMENTS</a:t>
            </a:r>
          </a:p>
          <a:p>
            <a:pPr marL="342900" indent="-342900"/>
            <a:r>
              <a:rPr lang="en-US" sz="2000" dirty="0">
                <a:solidFill>
                  <a:srgbClr val="0070C0"/>
                </a:solidFill>
              </a:rPr>
              <a:t>Notice of casual employment</a:t>
            </a:r>
          </a:p>
          <a:p>
            <a:pPr marL="342900" indent="-342900"/>
            <a:r>
              <a:rPr lang="en-US" sz="2000" dirty="0">
                <a:solidFill>
                  <a:srgbClr val="0070C0"/>
                </a:solidFill>
              </a:rPr>
              <a:t>Notice of recognition of </a:t>
            </a:r>
            <a:r>
              <a:rPr lang="en-US" sz="2000" dirty="0" smtClean="0">
                <a:solidFill>
                  <a:srgbClr val="0070C0"/>
                </a:solidFill>
              </a:rPr>
              <a:t>service by </a:t>
            </a:r>
            <a:r>
              <a:rPr lang="en-US" sz="2000" dirty="0">
                <a:solidFill>
                  <a:srgbClr val="0070C0"/>
                </a:solidFill>
              </a:rPr>
              <a:t>Employer 2.</a:t>
            </a:r>
          </a:p>
          <a:p>
            <a:pPr indent="0">
              <a:buNone/>
            </a:pPr>
            <a:endParaRPr lang="en-US" sz="2000" b="1" dirty="0">
              <a:solidFill>
                <a:srgbClr val="0070C0"/>
              </a:solidFill>
            </a:endParaRPr>
          </a:p>
          <a:p>
            <a:pPr indent="0">
              <a:buNone/>
            </a:pPr>
            <a:endParaRPr lang="en-US" sz="2000" dirty="0">
              <a:solidFill>
                <a:srgbClr val="0070C0"/>
              </a:solidFill>
            </a:endParaRPr>
          </a:p>
          <a:p>
            <a:pPr marL="342900" indent="-342900"/>
            <a:endParaRPr lang="en-US" sz="1800" dirty="0" smtClean="0">
              <a:solidFill>
                <a:srgbClr val="0070C0"/>
              </a:solidFill>
            </a:endParaRPr>
          </a:p>
          <a:p>
            <a:pPr indent="0">
              <a:buNone/>
            </a:pPr>
            <a:endParaRPr lang="en-US" sz="2000" dirty="0">
              <a:solidFill>
                <a:srgbClr val="0070C0"/>
              </a:solidFill>
            </a:endParaRPr>
          </a:p>
          <a:p>
            <a:pPr indent="0">
              <a:buNone/>
            </a:pPr>
            <a:endParaRPr lang="en-US" sz="2000" dirty="0">
              <a:solidFill>
                <a:srgbClr val="0070C0"/>
              </a:solidFill>
            </a:endParaRPr>
          </a:p>
          <a:p>
            <a:pPr indent="0">
              <a:buNone/>
            </a:pPr>
            <a:endParaRPr lang="en-US" sz="600" dirty="0" smtClean="0">
              <a:solidFill>
                <a:srgbClr val="0070C0"/>
              </a:solidFill>
            </a:endParaRPr>
          </a:p>
          <a:p>
            <a:pPr indent="0">
              <a:buNone/>
            </a:pPr>
            <a:endParaRPr lang="en-US" sz="2000" dirty="0">
              <a:solidFill>
                <a:srgbClr val="0070C0"/>
              </a:solidFill>
            </a:endParaRPr>
          </a:p>
        </p:txBody>
      </p:sp>
      <p:sp>
        <p:nvSpPr>
          <p:cNvPr id="6" name="Rectangle 5"/>
          <p:cNvSpPr/>
          <p:nvPr/>
        </p:nvSpPr>
        <p:spPr>
          <a:xfrm rot="2381975">
            <a:off x="6623652" y="937870"/>
            <a:ext cx="268214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Amended Clause</a:t>
            </a:r>
            <a:endParaRPr lang="en-US" sz="2400" b="1" cap="none" spc="0" dirty="0">
              <a:ln/>
              <a:solidFill>
                <a:schemeClr val="accent4"/>
              </a:solidFill>
              <a:effectLst/>
            </a:endParaRPr>
          </a:p>
        </p:txBody>
      </p:sp>
    </p:spTree>
    <p:extLst>
      <p:ext uri="{BB962C8B-B14F-4D97-AF65-F5344CB8AC3E}">
        <p14:creationId xmlns:p14="http://schemas.microsoft.com/office/powerpoint/2010/main" val="311881967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lumMod val="90000"/>
                    <a:lumOff val="10000"/>
                  </a:schemeClr>
                </a:solidFill>
              </a:rPr>
              <a:t>Appendix 8 &amp; 9 – NM5 and above</a:t>
            </a:r>
            <a:endParaRPr lang="en-AU" dirty="0">
              <a:solidFill>
                <a:schemeClr val="tx1">
                  <a:lumMod val="90000"/>
                  <a:lumOff val="10000"/>
                </a:schemeClr>
              </a:solidFill>
            </a:endParaRPr>
          </a:p>
        </p:txBody>
      </p:sp>
      <p:sp>
        <p:nvSpPr>
          <p:cNvPr id="3" name="Content Placeholder 2"/>
          <p:cNvSpPr>
            <a:spLocks noGrp="1"/>
          </p:cNvSpPr>
          <p:nvPr>
            <p:ph idx="1"/>
          </p:nvPr>
        </p:nvSpPr>
        <p:spPr>
          <a:xfrm>
            <a:off x="628650" y="1325714"/>
            <a:ext cx="7886700" cy="3714912"/>
          </a:xfrm>
        </p:spPr>
        <p:txBody>
          <a:bodyPr/>
          <a:lstStyle/>
          <a:p>
            <a:pPr indent="0">
              <a:buNone/>
            </a:pPr>
            <a:endParaRPr lang="en-US" sz="800" b="1" dirty="0" smtClean="0">
              <a:solidFill>
                <a:srgbClr val="0070C0"/>
              </a:solidFill>
            </a:endParaRPr>
          </a:p>
          <a:p>
            <a:pPr indent="0">
              <a:buNone/>
            </a:pPr>
            <a:r>
              <a:rPr lang="en-US" sz="2000" b="1" dirty="0">
                <a:solidFill>
                  <a:srgbClr val="0070C0"/>
                </a:solidFill>
              </a:rPr>
              <a:t>SIMPLIFIED APPROACH TO NM5 AND ABOVE</a:t>
            </a:r>
          </a:p>
          <a:p>
            <a:pPr marL="342900" indent="-342900"/>
            <a:r>
              <a:rPr lang="en-US" sz="2000" dirty="0">
                <a:solidFill>
                  <a:srgbClr val="0070C0"/>
                </a:solidFill>
              </a:rPr>
              <a:t>NM9 – Executive DON’s</a:t>
            </a:r>
          </a:p>
          <a:p>
            <a:pPr marL="342900" indent="-342900"/>
            <a:r>
              <a:rPr lang="en-US" sz="2000" dirty="0">
                <a:solidFill>
                  <a:srgbClr val="0070C0"/>
                </a:solidFill>
              </a:rPr>
              <a:t>NM8A to NM8D – DON’s on campuses </a:t>
            </a:r>
            <a:r>
              <a:rPr lang="en-US" sz="2000" dirty="0" err="1">
                <a:solidFill>
                  <a:srgbClr val="0070C0"/>
                </a:solidFill>
              </a:rPr>
              <a:t>categorised</a:t>
            </a:r>
            <a:r>
              <a:rPr lang="en-US" sz="2000" dirty="0">
                <a:solidFill>
                  <a:srgbClr val="0070C0"/>
                </a:solidFill>
              </a:rPr>
              <a:t> by size</a:t>
            </a:r>
          </a:p>
          <a:p>
            <a:pPr marL="342900" indent="-342900"/>
            <a:r>
              <a:rPr lang="en-US" sz="2000" dirty="0">
                <a:solidFill>
                  <a:srgbClr val="0070C0"/>
                </a:solidFill>
              </a:rPr>
              <a:t>NM6 – A, B, C, or D dependent on campus DON level</a:t>
            </a:r>
          </a:p>
          <a:p>
            <a:pPr marL="342900" indent="-342900"/>
            <a:r>
              <a:rPr lang="en-US" sz="2000" dirty="0">
                <a:solidFill>
                  <a:srgbClr val="0070C0"/>
                </a:solidFill>
              </a:rPr>
              <a:t>NM5 (AHC) - A, B, C, or D dependent on campus DON level</a:t>
            </a:r>
          </a:p>
          <a:p>
            <a:pPr indent="0">
              <a:buNone/>
            </a:pPr>
            <a:endParaRPr lang="en-US" sz="2000" b="1" dirty="0">
              <a:solidFill>
                <a:srgbClr val="0070C0"/>
              </a:solidFill>
            </a:endParaRPr>
          </a:p>
          <a:p>
            <a:pPr indent="0">
              <a:buNone/>
            </a:pPr>
            <a:r>
              <a:rPr lang="en-US" sz="2000" b="1" dirty="0">
                <a:solidFill>
                  <a:srgbClr val="0070C0"/>
                </a:solidFill>
              </a:rPr>
              <a:t>ADON AND SUPERVISOR </a:t>
            </a:r>
            <a:r>
              <a:rPr lang="en-US" sz="2000" dirty="0">
                <a:solidFill>
                  <a:srgbClr val="0070C0"/>
                </a:solidFill>
              </a:rPr>
              <a:t>– translation required to existing definitions within Agreement</a:t>
            </a:r>
          </a:p>
          <a:p>
            <a:pPr indent="0">
              <a:buNone/>
            </a:pPr>
            <a:endParaRPr lang="en-US" sz="2000" b="1" dirty="0">
              <a:solidFill>
                <a:srgbClr val="0070C0"/>
              </a:solidFill>
            </a:endParaRPr>
          </a:p>
          <a:p>
            <a:pPr indent="0">
              <a:buNone/>
            </a:pPr>
            <a:endParaRPr lang="en-US" sz="2000" dirty="0">
              <a:solidFill>
                <a:srgbClr val="0070C0"/>
              </a:solidFill>
            </a:endParaRPr>
          </a:p>
          <a:p>
            <a:pPr marL="342900" indent="-342900"/>
            <a:endParaRPr lang="en-US" sz="1800" dirty="0" smtClean="0">
              <a:solidFill>
                <a:srgbClr val="0070C0"/>
              </a:solidFill>
            </a:endParaRPr>
          </a:p>
          <a:p>
            <a:pPr indent="0">
              <a:buNone/>
            </a:pPr>
            <a:endParaRPr lang="en-US" sz="2000" dirty="0">
              <a:solidFill>
                <a:srgbClr val="0070C0"/>
              </a:solidFill>
            </a:endParaRPr>
          </a:p>
          <a:p>
            <a:pPr indent="0">
              <a:buNone/>
            </a:pPr>
            <a:endParaRPr lang="en-US" sz="2000" dirty="0">
              <a:solidFill>
                <a:srgbClr val="0070C0"/>
              </a:solidFill>
            </a:endParaRPr>
          </a:p>
          <a:p>
            <a:pPr indent="0">
              <a:buNone/>
            </a:pPr>
            <a:endParaRPr lang="en-US" sz="600" dirty="0" smtClean="0">
              <a:solidFill>
                <a:srgbClr val="0070C0"/>
              </a:solidFill>
            </a:endParaRPr>
          </a:p>
          <a:p>
            <a:pPr indent="0">
              <a:buNone/>
            </a:pPr>
            <a:endParaRPr lang="en-US" sz="2000" dirty="0">
              <a:solidFill>
                <a:srgbClr val="0070C0"/>
              </a:solidFill>
            </a:endParaRPr>
          </a:p>
        </p:txBody>
      </p:sp>
      <p:sp>
        <p:nvSpPr>
          <p:cNvPr id="6" name="Rectangle 5"/>
          <p:cNvSpPr/>
          <p:nvPr/>
        </p:nvSpPr>
        <p:spPr>
          <a:xfrm rot="2381975">
            <a:off x="6623652" y="937870"/>
            <a:ext cx="2682146" cy="461665"/>
          </a:xfrm>
          <a:prstGeom prst="rect">
            <a:avLst/>
          </a:prstGeom>
          <a:noFill/>
          <a:ln>
            <a:solidFill>
              <a:schemeClr val="accent4">
                <a:lumMod val="75000"/>
              </a:schemeClr>
            </a:solidFill>
          </a:ln>
          <a:effectLst>
            <a:outerShdw blurRad="50800" dist="38100" dir="5400000" algn="t"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dirty="0" smtClean="0">
                <a:ln/>
                <a:solidFill>
                  <a:schemeClr val="accent4"/>
                </a:solidFill>
              </a:rPr>
              <a:t>Amended Clause</a:t>
            </a:r>
            <a:endParaRPr lang="en-US" sz="2400" b="1" cap="none" spc="0" dirty="0">
              <a:ln/>
              <a:solidFill>
                <a:schemeClr val="accent4"/>
              </a:solidFill>
              <a:effectLst/>
            </a:endParaRPr>
          </a:p>
        </p:txBody>
      </p:sp>
    </p:spTree>
    <p:extLst>
      <p:ext uri="{BB962C8B-B14F-4D97-AF65-F5344CB8AC3E}">
        <p14:creationId xmlns:p14="http://schemas.microsoft.com/office/powerpoint/2010/main" val="25817498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ursing &amp; Midwifery">
      <a:dk1>
        <a:srgbClr val="2C0038"/>
      </a:dk1>
      <a:lt1>
        <a:srgbClr val="FFFFFF"/>
      </a:lt1>
      <a:dk2>
        <a:srgbClr val="28386F"/>
      </a:dk2>
      <a:lt2>
        <a:srgbClr val="E7E6E6"/>
      </a:lt2>
      <a:accent1>
        <a:srgbClr val="00AEEF"/>
      </a:accent1>
      <a:accent2>
        <a:srgbClr val="812890"/>
      </a:accent2>
      <a:accent3>
        <a:srgbClr val="00CFF1"/>
      </a:accent3>
      <a:accent4>
        <a:srgbClr val="D80B8C"/>
      </a:accent4>
      <a:accent5>
        <a:srgbClr val="1B69A5"/>
      </a:accent5>
      <a:accent6>
        <a:srgbClr val="A5A5A5"/>
      </a:accent6>
      <a:hlink>
        <a:srgbClr val="00AEEF"/>
      </a:hlink>
      <a:folHlink>
        <a:srgbClr val="00AEE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17493</TotalTime>
  <Words>5532</Words>
  <Application>Microsoft Office PowerPoint</Application>
  <PresentationFormat>On-screen Show (4:3)</PresentationFormat>
  <Paragraphs>872</Paragraphs>
  <Slides>93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93</vt:i4>
      </vt:variant>
    </vt:vector>
  </HeadingPairs>
  <TitlesOfParts>
    <vt:vector size="99" baseType="lpstr">
      <vt:lpstr>ＭＳ Ｐゴシック</vt:lpstr>
      <vt:lpstr>Arial</vt:lpstr>
      <vt:lpstr>Arial MT</vt:lpstr>
      <vt:lpstr>Calibri</vt:lpstr>
      <vt:lpstr>Helvetica</vt:lpstr>
      <vt:lpstr>Office Theme</vt:lpstr>
      <vt:lpstr>What we need to know about the  Nurses &amp; Midwives Enterprise Agreement 2020 and the  Safe Patient Care Act 2015</vt:lpstr>
      <vt:lpstr>Acknowledgement</vt:lpstr>
      <vt:lpstr>Part A – Preliminary    </vt:lpstr>
      <vt:lpstr>Definitions Clause 4.1(k) – Campus </vt:lpstr>
      <vt:lpstr>Definitions Clause 4.1 – Key Changes</vt:lpstr>
      <vt:lpstr>Clause 4.1 – Definitions Enrolled / Registered nurse    </vt:lpstr>
      <vt:lpstr>Definitions Clause 4.1(kk) – Public Mental  Health Services</vt:lpstr>
      <vt:lpstr>Definitions Clause 4.1(kk) – Public Mental                              Health Services</vt:lpstr>
      <vt:lpstr>Clause 10A – Gender Based                         Discrimination                             </vt:lpstr>
      <vt:lpstr>Part B – Consultation, Dispute Resolution and Discipline   </vt:lpstr>
      <vt:lpstr>Clause 11 – Consultation                             </vt:lpstr>
      <vt:lpstr>Clause 11 – Consultation (Cont.)                              </vt:lpstr>
      <vt:lpstr>Clause 11B – Consultation  - Amalgamation of wards                             </vt:lpstr>
      <vt:lpstr>Clause 12 – Redundancy &amp;  Associated Entitlements                              </vt:lpstr>
      <vt:lpstr>Clause 13 – Dispute Resolution  Procedure                             </vt:lpstr>
      <vt:lpstr>Clause 14 – Statewide Industry  Panel                             </vt:lpstr>
      <vt:lpstr>Clause 15 – Managing Conduct &amp; Performance (Re-titled from “Discipline”)                             </vt:lpstr>
      <vt:lpstr>Clause 15 – Managing Conduct &amp; Performance (Cont.) (Re-titled from “Discipline”)                             </vt:lpstr>
      <vt:lpstr>Clause 15 – Managing Conduct &amp; Performance (Cont.) (Re-titled from “Discipline”)                             </vt:lpstr>
      <vt:lpstr>Clause 16 - Flexible Working  Arrangements                             </vt:lpstr>
      <vt:lpstr>Clause 16A – Individual Flexible  Working Arrangements                             </vt:lpstr>
      <vt:lpstr>Part C – Types of Employment, Commencement of Employment &amp; End of Employment   </vt:lpstr>
      <vt:lpstr>Clause 19 – Casual Employment                             </vt:lpstr>
      <vt:lpstr>Clause 21 – Fixed Term  Employment                             </vt:lpstr>
      <vt:lpstr>Clause 22 – Letter of Appointment                             </vt:lpstr>
      <vt:lpstr>Clause 23 – Notice Period Before Termination                             </vt:lpstr>
      <vt:lpstr>Part D – Payment of Wages, Employee Records and Related Matters   </vt:lpstr>
      <vt:lpstr>Clause 25 – Wages                             </vt:lpstr>
      <vt:lpstr>Clause 26 – Payment of Wages,  Employee Records &amp; Related Matters                             </vt:lpstr>
      <vt:lpstr>Clause 27 – Superannuation                              </vt:lpstr>
      <vt:lpstr>Part E – Allowances &amp; Reimbursements   </vt:lpstr>
      <vt:lpstr>Clause 30 – Allowances                              </vt:lpstr>
      <vt:lpstr>Clause 30A – Lead Apron  Allowance                             </vt:lpstr>
      <vt:lpstr>Clause 31 – TAE Qualification  Allowance                            </vt:lpstr>
      <vt:lpstr>Clause 32 – Rural and Isolated  Practice Allowance</vt:lpstr>
      <vt:lpstr>Clause 33.4 – Travel &amp; Recall</vt:lpstr>
      <vt:lpstr>Clause 34 – Shift Allowance</vt:lpstr>
      <vt:lpstr>Clause 35 – Enrolled Nurse  Higher Duties</vt:lpstr>
      <vt:lpstr>Clause 36 – Vehicle Allowance</vt:lpstr>
      <vt:lpstr>Clause 37 – Travelling and  Relocation</vt:lpstr>
      <vt:lpstr>Part F – Hours of Work and Related Matters   </vt:lpstr>
      <vt:lpstr>Clause 42 – Hours of Work</vt:lpstr>
      <vt:lpstr>Clause 42 – Hours of Work (Cont.)</vt:lpstr>
      <vt:lpstr>Clause 44 – Breaks</vt:lpstr>
      <vt:lpstr>Clause 44.3 – Clothing Change  Break</vt:lpstr>
      <vt:lpstr>Clause 45 – Rosters</vt:lpstr>
      <vt:lpstr>Clause 48 – Special Rates for  Saturdays &amp; Sundays</vt:lpstr>
      <vt:lpstr>Clause 49 – Overtime</vt:lpstr>
      <vt:lpstr>Clause 49 – Overtime (Cont.) </vt:lpstr>
      <vt:lpstr>Clause 50 – Recall – Return to Workplace</vt:lpstr>
      <vt:lpstr>Clause 51 – Recall – Without Return              to Workplace</vt:lpstr>
      <vt:lpstr>Part G – Public Holidays, Leave and Related Matters   </vt:lpstr>
      <vt:lpstr>Clause 56 – Public Holidays</vt:lpstr>
      <vt:lpstr>Clause 57 – Annual Leave (Cont.)</vt:lpstr>
      <vt:lpstr>Clause 57 – Annual Leave (Cont.)</vt:lpstr>
      <vt:lpstr>Clause 57 – Annual Leave (Cont.)</vt:lpstr>
      <vt:lpstr>Clause 61 – Personal Leave</vt:lpstr>
      <vt:lpstr>Clause 63 – Fitness for Work</vt:lpstr>
      <vt:lpstr>Clause 68 – Parental Leave</vt:lpstr>
      <vt:lpstr>Clause 68 – Parental Leave (Cont.)</vt:lpstr>
      <vt:lpstr>Clause 70 – Long Service Leave (Definitions)</vt:lpstr>
      <vt:lpstr>Clause 70 – Long Service Leave</vt:lpstr>
      <vt:lpstr>Clause 70 – Long Service Leave         (Cont.)</vt:lpstr>
      <vt:lpstr>Clause 70 – Long Service Leave         (Casual Employees)</vt:lpstr>
      <vt:lpstr>Clause 72 – Absence of Defence                Leave</vt:lpstr>
      <vt:lpstr>Clause 72A – Leave to engagement             in voluntary emergency management activities</vt:lpstr>
      <vt:lpstr>Clause 72B – Special Disaster Leave</vt:lpstr>
      <vt:lpstr>Clause 73 – Ceremonial Leave</vt:lpstr>
      <vt:lpstr>Part H – Education and Professional Development   </vt:lpstr>
      <vt:lpstr>Clause 75 – Professional Development Leave</vt:lpstr>
      <vt:lpstr>Clause 76 – Study Leave</vt:lpstr>
      <vt:lpstr>Clause 79 – Post Registration          Students</vt:lpstr>
      <vt:lpstr>Part I – Union Matters and Best Practice Employment Commitment   </vt:lpstr>
      <vt:lpstr>Clause 80 – Union Matters</vt:lpstr>
      <vt:lpstr>Clause 81 – Best Practice            Employment Commitment </vt:lpstr>
      <vt:lpstr>Part J – Classifications and Staffing   </vt:lpstr>
      <vt:lpstr>Clause 83 – Registered Nurses &amp;               Midwives Definitions</vt:lpstr>
      <vt:lpstr>Clause 83 – Other Classification Matters</vt:lpstr>
      <vt:lpstr>Clause 83 – Other Classification Matters (Cont.) </vt:lpstr>
      <vt:lpstr>Clause 90 – Staffing NUM/ANUM             and above</vt:lpstr>
      <vt:lpstr>Part K – Occupational Health and Safety   </vt:lpstr>
      <vt:lpstr>Clause 99 – OHS Risk Management</vt:lpstr>
      <vt:lpstr>Clause 100 – Incident Reporting, Investigation and Prevention</vt:lpstr>
      <vt:lpstr>Clause 102 – Provision of                Information</vt:lpstr>
      <vt:lpstr>Clause 103 – OVA Prevention and Management</vt:lpstr>
      <vt:lpstr>Clause 104 – Worker’s              Compensation, Rehab &amp; RTW</vt:lpstr>
      <vt:lpstr>Part L – Interaction with Safe Patient Care Act and Related Matters   </vt:lpstr>
      <vt:lpstr>Clause 106 – Undergraduate            Employment Models</vt:lpstr>
      <vt:lpstr>Appendices   </vt:lpstr>
      <vt:lpstr>Appendix 2 – Wages &amp; Allowances</vt:lpstr>
      <vt:lpstr>Appendix 3 – Letter of Appointment</vt:lpstr>
      <vt:lpstr>Appendix 6 – Template Certificate              of Service</vt:lpstr>
      <vt:lpstr>Appendix 8 &amp; 9 – NM5 and above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Crowe, Shane</cp:lastModifiedBy>
  <cp:revision>74</cp:revision>
  <dcterms:created xsi:type="dcterms:W3CDTF">2020-05-07T04:35:59Z</dcterms:created>
  <dcterms:modified xsi:type="dcterms:W3CDTF">2021-10-07T09:28:08Z</dcterms:modified>
</cp:coreProperties>
</file>